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93" r:id="rId3"/>
    <p:sldId id="264" r:id="rId4"/>
    <p:sldId id="268" r:id="rId5"/>
    <p:sldId id="297" r:id="rId6"/>
    <p:sldId id="298" r:id="rId7"/>
    <p:sldId id="269" r:id="rId8"/>
    <p:sldId id="271" r:id="rId9"/>
    <p:sldId id="313" r:id="rId10"/>
    <p:sldId id="310" r:id="rId11"/>
    <p:sldId id="305" r:id="rId12"/>
    <p:sldId id="299" r:id="rId13"/>
    <p:sldId id="302" r:id="rId14"/>
    <p:sldId id="301" r:id="rId15"/>
    <p:sldId id="304" r:id="rId16"/>
    <p:sldId id="306" r:id="rId17"/>
    <p:sldId id="308" r:id="rId18"/>
    <p:sldId id="307" r:id="rId19"/>
    <p:sldId id="309" r:id="rId20"/>
    <p:sldId id="311" r:id="rId21"/>
    <p:sldId id="312" r:id="rId22"/>
    <p:sldId id="281" r:id="rId23"/>
  </p:sldIdLst>
  <p:sldSz cx="9144000" cy="6858000" type="screen4x3"/>
  <p:notesSz cx="6858000" cy="9144000"/>
  <p:custDataLst>
    <p:tags r:id="rId25"/>
  </p:custDataLst>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432" userDrawn="1">
          <p15:clr>
            <a:srgbClr val="A4A3A4"/>
          </p15:clr>
        </p15:guide>
        <p15:guide id="2" pos="224" userDrawn="1">
          <p15:clr>
            <a:srgbClr val="A4A3A4"/>
          </p15:clr>
        </p15:guide>
        <p15:guide id="3" pos="5528" userDrawn="1">
          <p15:clr>
            <a:srgbClr val="A4A3A4"/>
          </p15:clr>
        </p15:guide>
        <p15:guide id="4" orient="horz" pos="728" userDrawn="1">
          <p15:clr>
            <a:srgbClr val="A4A3A4"/>
          </p15:clr>
        </p15:guide>
        <p15:guide id="5" orient="horz" pos="410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han Qiao" initials="LQ" lastIdx="1" clrIdx="0">
    <p:extLst>
      <p:ext uri="{19B8F6BF-5375-455C-9EA6-DF929625EA0E}">
        <p15:presenceInfo xmlns:p15="http://schemas.microsoft.com/office/powerpoint/2012/main" userId="Linhan Qia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FC08"/>
    <a:srgbClr val="F47C9B"/>
    <a:srgbClr val="6B09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67" autoAdjust="0"/>
  </p:normalViewPr>
  <p:slideViewPr>
    <p:cSldViewPr snapToGrid="0" showGuides="1">
      <p:cViewPr varScale="1">
        <p:scale>
          <a:sx n="105" d="100"/>
          <a:sy n="105" d="100"/>
        </p:scale>
        <p:origin x="1794" y="72"/>
      </p:cViewPr>
      <p:guideLst>
        <p:guide orient="horz" pos="432"/>
        <p:guide pos="224"/>
        <p:guide pos="5528"/>
        <p:guide orient="horz" pos="728"/>
        <p:guide orient="horz" pos="41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716A60-A996-4C78-A246-10B76A5675AF}" type="datetimeFigureOut">
              <a:rPr lang="zh-CN" altLang="en-US" smtClean="0"/>
              <a:t>2021/12/11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C13A40-9ABA-48AF-A152-3DE79A3D435E}" type="slidenum">
              <a:rPr lang="zh-CN" altLang="en-US" smtClean="0"/>
              <a:t>‹#›</a:t>
            </a:fld>
            <a:endParaRPr lang="zh-CN" altLang="en-US"/>
          </a:p>
        </p:txBody>
      </p:sp>
    </p:spTree>
    <p:extLst>
      <p:ext uri="{BB962C8B-B14F-4D97-AF65-F5344CB8AC3E}">
        <p14:creationId xmlns:p14="http://schemas.microsoft.com/office/powerpoint/2010/main" val="121989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ChrisG5:Users:christopher:Desktop:Concordia%20Powerpoint:New_Concordia_PPT-1.jpg"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2" name="Picture 15" descr="ChrisG5:Users:christopher:Desktop:Concordia Powerpoint:New_Concordia_PPT-1.jpg">
            <a:extLst>
              <a:ext uri="{FF2B5EF4-FFF2-40B4-BE49-F238E27FC236}">
                <a16:creationId xmlns:a16="http://schemas.microsoft.com/office/drawing/2014/main" id="{318CF902-D56E-4FBE-8520-ECC26799B4A7}"/>
              </a:ext>
            </a:extLst>
          </p:cNvPr>
          <p:cNvPicPr>
            <a:picLocks noChangeAspect="1" noChangeArrowheads="1"/>
          </p:cNvPicPr>
          <p:nvPr/>
        </p:nvPicPr>
        <p:blipFill>
          <a:blip r:embed="rId2" r:link="rId3">
            <a:extLst>
              <a:ext uri="{28A0092B-C50C-407E-A947-70E740481C1C}">
                <a14:useLocalDpi xmlns:a14="http://schemas.microsoft.com/office/drawing/2010/main"/>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35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圆角矩形 7">
            <a:extLst>
              <a:ext uri="{FF2B5EF4-FFF2-40B4-BE49-F238E27FC236}">
                <a16:creationId xmlns:a16="http://schemas.microsoft.com/office/drawing/2014/main" id="{F6F32B3F-B4E6-4D23-ABDC-B449207E2EA9}"/>
              </a:ext>
            </a:extLst>
          </p:cNvPr>
          <p:cNvSpPr/>
          <p:nvPr/>
        </p:nvSpPr>
        <p:spPr>
          <a:xfrm>
            <a:off x="0" y="6525344"/>
            <a:ext cx="504055" cy="288032"/>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fld id="{23DDCA3B-07A0-4B2D-9124-1FC7AF018D2A}" type="slidenum">
              <a:rPr lang="zh-CN" altLang="en-US" sz="1800" smtClean="0">
                <a:solidFill>
                  <a:schemeClr val="bg1"/>
                </a:solidFill>
                <a:latin typeface="Times New Roman" panose="02020603050405020304" pitchFamily="18" charset="0"/>
                <a:cs typeface="Times New Roman" panose="02020603050405020304" pitchFamily="18" charset="0"/>
              </a:rPr>
              <a:pPr algn="l" eaLnBrk="1" hangingPunct="1">
                <a:defRPr/>
              </a:pPr>
              <a:t>‹#›</a:t>
            </a:fld>
            <a:endParaRPr lang="zh-CN" alt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0028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916DC3C-E59A-4498-A2CB-3CDB2C75228D}"/>
              </a:ext>
            </a:extLst>
          </p:cNvPr>
          <p:cNvCxnSpPr>
            <a:cxnSpLocks/>
          </p:cNvCxnSpPr>
          <p:nvPr/>
        </p:nvCxnSpPr>
        <p:spPr>
          <a:xfrm>
            <a:off x="0" y="692150"/>
            <a:ext cx="7812360" cy="0"/>
          </a:xfrm>
          <a:prstGeom prst="line">
            <a:avLst/>
          </a:prstGeom>
          <a:ln w="28575">
            <a:solidFill>
              <a:srgbClr val="800000"/>
            </a:solidFill>
          </a:ln>
          <a:effectLst/>
        </p:spPr>
        <p:style>
          <a:lnRef idx="1">
            <a:schemeClr val="accent1"/>
          </a:lnRef>
          <a:fillRef idx="0">
            <a:schemeClr val="accent1"/>
          </a:fillRef>
          <a:effectRef idx="0">
            <a:schemeClr val="accent1"/>
          </a:effectRef>
          <a:fontRef idx="minor">
            <a:schemeClr val="tx1"/>
          </a:fontRef>
        </p:style>
      </p:cxnSp>
      <p:sp>
        <p:nvSpPr>
          <p:cNvPr id="6" name="圆角矩形 7">
            <a:extLst>
              <a:ext uri="{FF2B5EF4-FFF2-40B4-BE49-F238E27FC236}">
                <a16:creationId xmlns:a16="http://schemas.microsoft.com/office/drawing/2014/main" id="{1F5D583E-1F2D-4CF3-9B8F-4A5CA732530A}"/>
              </a:ext>
            </a:extLst>
          </p:cNvPr>
          <p:cNvSpPr/>
          <p:nvPr/>
        </p:nvSpPr>
        <p:spPr>
          <a:xfrm>
            <a:off x="0" y="6525344"/>
            <a:ext cx="504055" cy="288032"/>
          </a:xfrm>
          <a:prstGeom prst="roundRect">
            <a:avLst/>
          </a:prstGeom>
          <a:noFill/>
          <a:ln>
            <a:noFill/>
          </a:ln>
        </p:spPr>
        <p:style>
          <a:lnRef idx="1">
            <a:schemeClr val="accent5"/>
          </a:lnRef>
          <a:fillRef idx="2">
            <a:schemeClr val="accent5"/>
          </a:fillRef>
          <a:effectRef idx="1">
            <a:schemeClr val="accent5"/>
          </a:effectRef>
          <a:fontRef idx="minor">
            <a:schemeClr val="dk1"/>
          </a:fontRef>
        </p:style>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defRPr/>
            </a:pPr>
            <a:fld id="{23DDCA3B-07A0-4B2D-9124-1FC7AF018D2A}" type="slidenum">
              <a:rPr lang="zh-CN" altLang="en-US" sz="1800" smtClean="0">
                <a:solidFill>
                  <a:schemeClr val="bg1"/>
                </a:solidFill>
                <a:latin typeface="Times New Roman" panose="02020603050405020304" pitchFamily="18" charset="0"/>
                <a:cs typeface="Times New Roman" panose="02020603050405020304" pitchFamily="18" charset="0"/>
              </a:rPr>
              <a:pPr algn="l" eaLnBrk="1" hangingPunct="1">
                <a:defRPr/>
              </a:pPr>
              <a:t>‹#›</a:t>
            </a:fld>
            <a:endParaRPr lang="zh-CN" altLang="en-US"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986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8A565DDF-C1E7-4975-8410-23B68BFCE3B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91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022E7-78E7-48AC-B4FA-0B1F15CBAEC6}"/>
              </a:ext>
            </a:extLst>
          </p:cNvPr>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78187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ChrisG5:Users:christopher:Desktop:Concordia%20Powerpoint:New_Concordia_PPT-2.jpg" TargetMode="External"/><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ChrisG5:Users:christopher:Desktop:Concordia Powerpoint:New_Concordia_PPT-2.jpg">
            <a:extLst>
              <a:ext uri="{FF2B5EF4-FFF2-40B4-BE49-F238E27FC236}">
                <a16:creationId xmlns:a16="http://schemas.microsoft.com/office/drawing/2014/main" id="{922500DA-F61D-4E05-BF5E-15B625EFDB4E}"/>
              </a:ext>
            </a:extLst>
          </p:cNvPr>
          <p:cNvPicPr>
            <a:picLocks noChangeAspect="1" noChangeArrowheads="1"/>
          </p:cNvPicPr>
          <p:nvPr/>
        </p:nvPicPr>
        <p:blipFill>
          <a:blip r:embed="rId7" r:link="rId8">
            <a:extLst>
              <a:ext uri="{28A0092B-C50C-407E-A947-70E740481C1C}">
                <a14:useLocalDpi xmlns:a14="http://schemas.microsoft.com/office/drawing/2010/main"/>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78752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ctr" rtl="0" eaLnBrk="1" fontAlgn="base" hangingPunct="1">
        <a:spcBef>
          <a:spcPct val="0"/>
        </a:spcBef>
        <a:spcAft>
          <a:spcPct val="0"/>
        </a:spcAft>
        <a:defRPr sz="3600" kern="1200">
          <a:solidFill>
            <a:srgbClr val="782336"/>
          </a:solidFill>
          <a:latin typeface="+mj-lt"/>
          <a:ea typeface="+mj-ea"/>
          <a:cs typeface="+mj-cs"/>
        </a:defRPr>
      </a:lvl1pPr>
      <a:lvl2pPr algn="ctr" rtl="0" eaLnBrk="1" fontAlgn="base" hangingPunct="1">
        <a:spcBef>
          <a:spcPct val="0"/>
        </a:spcBef>
        <a:spcAft>
          <a:spcPct val="0"/>
        </a:spcAft>
        <a:defRPr sz="3600">
          <a:solidFill>
            <a:srgbClr val="782336"/>
          </a:solidFill>
          <a:latin typeface="GillSans Bold" pitchFamily="1" charset="0"/>
        </a:defRPr>
      </a:lvl2pPr>
      <a:lvl3pPr algn="ctr" rtl="0" eaLnBrk="1" fontAlgn="base" hangingPunct="1">
        <a:spcBef>
          <a:spcPct val="0"/>
        </a:spcBef>
        <a:spcAft>
          <a:spcPct val="0"/>
        </a:spcAft>
        <a:defRPr sz="3600">
          <a:solidFill>
            <a:srgbClr val="782336"/>
          </a:solidFill>
          <a:latin typeface="GillSans Bold" pitchFamily="1" charset="0"/>
        </a:defRPr>
      </a:lvl3pPr>
      <a:lvl4pPr algn="ctr" rtl="0" eaLnBrk="1" fontAlgn="base" hangingPunct="1">
        <a:spcBef>
          <a:spcPct val="0"/>
        </a:spcBef>
        <a:spcAft>
          <a:spcPct val="0"/>
        </a:spcAft>
        <a:defRPr sz="3600">
          <a:solidFill>
            <a:srgbClr val="782336"/>
          </a:solidFill>
          <a:latin typeface="GillSans Bold" pitchFamily="1" charset="0"/>
        </a:defRPr>
      </a:lvl4pPr>
      <a:lvl5pPr algn="ctr" rtl="0" eaLnBrk="1" fontAlgn="base" hangingPunct="1">
        <a:spcBef>
          <a:spcPct val="0"/>
        </a:spcBef>
        <a:spcAft>
          <a:spcPct val="0"/>
        </a:spcAft>
        <a:defRPr sz="3600">
          <a:solidFill>
            <a:srgbClr val="782336"/>
          </a:solidFill>
          <a:latin typeface="GillSans Bold" pitchFamily="1" charset="0"/>
        </a:defRPr>
      </a:lvl5pPr>
      <a:lvl6pPr marL="457200" algn="ctr" rtl="0" eaLnBrk="1" fontAlgn="base" hangingPunct="1">
        <a:spcBef>
          <a:spcPct val="0"/>
        </a:spcBef>
        <a:spcAft>
          <a:spcPct val="0"/>
        </a:spcAft>
        <a:defRPr sz="3600">
          <a:solidFill>
            <a:srgbClr val="782336"/>
          </a:solidFill>
          <a:latin typeface="GillSans Bold" pitchFamily="1" charset="0"/>
        </a:defRPr>
      </a:lvl6pPr>
      <a:lvl7pPr marL="914400" algn="ctr" rtl="0" eaLnBrk="1" fontAlgn="base" hangingPunct="1">
        <a:spcBef>
          <a:spcPct val="0"/>
        </a:spcBef>
        <a:spcAft>
          <a:spcPct val="0"/>
        </a:spcAft>
        <a:defRPr sz="3600">
          <a:solidFill>
            <a:srgbClr val="782336"/>
          </a:solidFill>
          <a:latin typeface="GillSans Bold" pitchFamily="1" charset="0"/>
        </a:defRPr>
      </a:lvl7pPr>
      <a:lvl8pPr marL="1371600" algn="ctr" rtl="0" eaLnBrk="1" fontAlgn="base" hangingPunct="1">
        <a:spcBef>
          <a:spcPct val="0"/>
        </a:spcBef>
        <a:spcAft>
          <a:spcPct val="0"/>
        </a:spcAft>
        <a:defRPr sz="3600">
          <a:solidFill>
            <a:srgbClr val="782336"/>
          </a:solidFill>
          <a:latin typeface="GillSans Bold" pitchFamily="1" charset="0"/>
        </a:defRPr>
      </a:lvl8pPr>
      <a:lvl9pPr marL="1828800" algn="ctr" rtl="0" eaLnBrk="1" fontAlgn="base" hangingPunct="1">
        <a:spcBef>
          <a:spcPct val="0"/>
        </a:spcBef>
        <a:spcAft>
          <a:spcPct val="0"/>
        </a:spcAft>
        <a:defRPr sz="3600">
          <a:solidFill>
            <a:srgbClr val="782336"/>
          </a:solidFill>
          <a:latin typeface="GillSans Bold" pitchFamily="1" charset="0"/>
        </a:defRPr>
      </a:lvl9pPr>
    </p:titleStyle>
    <p:bodyStyle>
      <a:lvl1pPr marL="342900" indent="-342900" algn="l" rtl="0" eaLnBrk="1" fontAlgn="base" hangingPunct="1">
        <a:spcBef>
          <a:spcPct val="20000"/>
        </a:spcBef>
        <a:spcAft>
          <a:spcPct val="0"/>
        </a:spcAft>
        <a:buChar char="•"/>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224" userDrawn="1">
          <p15:clr>
            <a:srgbClr val="F26B43"/>
          </p15:clr>
        </p15:guide>
        <p15:guide id="3" pos="5528" userDrawn="1">
          <p15:clr>
            <a:srgbClr val="F26B43"/>
          </p15:clr>
        </p15:guide>
        <p15:guide id="4" orient="horz" pos="728" userDrawn="1">
          <p15:clr>
            <a:srgbClr val="F26B43"/>
          </p15:clr>
        </p15:guide>
        <p15:guide id="5"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jpg"/><Relationship Id="rId1" Type="http://schemas.openxmlformats.org/officeDocument/2006/relationships/slideLayout" Target="../slideLayouts/slideLayout3.xml"/><Relationship Id="rId5" Type="http://schemas.openxmlformats.org/officeDocument/2006/relationships/image" Target="../media/image160.png"/><Relationship Id="rId4" Type="http://schemas.openxmlformats.org/officeDocument/2006/relationships/image" Target="../media/image1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gif"/><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gif"/><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0" r="-100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DAE7C13-31A5-430A-9147-E8D198D28814}"/>
              </a:ext>
            </a:extLst>
          </p:cNvPr>
          <p:cNvSpPr txBox="1"/>
          <p:nvPr/>
        </p:nvSpPr>
        <p:spPr>
          <a:xfrm>
            <a:off x="78651" y="2376208"/>
            <a:ext cx="9144000" cy="830997"/>
          </a:xfrm>
          <a:prstGeom prst="rect">
            <a:avLst/>
          </a:prstGeom>
          <a:noFill/>
        </p:spPr>
        <p:txBody>
          <a:bodyPr wrap="square" rtlCol="0">
            <a:spAutoFit/>
          </a:bodyPr>
          <a:lstStyle/>
          <a:p>
            <a:pPr algn="ctr"/>
            <a:r>
              <a:rPr lang="en-US" altLang="zh-CN" dirty="0">
                <a:solidFill>
                  <a:srgbClr val="6B092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DNN-based Wildfire Detection, Prediction </a:t>
            </a:r>
          </a:p>
          <a:p>
            <a:pPr algn="ctr"/>
            <a:r>
              <a:rPr lang="en-US" altLang="zh-CN" dirty="0">
                <a:solidFill>
                  <a:srgbClr val="6B092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 Tracking with UAV</a:t>
            </a:r>
            <a:endParaRPr lang="zh-CN" altLang="en-US" sz="2000" dirty="0">
              <a:solidFill>
                <a:srgbClr val="6B092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D0DA00C-C644-4FA7-87E2-AAFEDC68C772}"/>
              </a:ext>
            </a:extLst>
          </p:cNvPr>
          <p:cNvSpPr txBox="1"/>
          <p:nvPr/>
        </p:nvSpPr>
        <p:spPr>
          <a:xfrm>
            <a:off x="3643335" y="3866712"/>
            <a:ext cx="2014635"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By: Linhan Qiao</a:t>
            </a:r>
          </a:p>
        </p:txBody>
      </p:sp>
      <p:sp>
        <p:nvSpPr>
          <p:cNvPr id="6" name="文本框 5">
            <a:extLst>
              <a:ext uri="{FF2B5EF4-FFF2-40B4-BE49-F238E27FC236}">
                <a16:creationId xmlns:a16="http://schemas.microsoft.com/office/drawing/2014/main" id="{3B73C559-E530-4DD7-8299-F885D8C740A6}"/>
              </a:ext>
            </a:extLst>
          </p:cNvPr>
          <p:cNvSpPr txBox="1"/>
          <p:nvPr/>
        </p:nvSpPr>
        <p:spPr>
          <a:xfrm>
            <a:off x="2910445" y="4205266"/>
            <a:ext cx="3323107"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Supervisor: Dr. Youmin Zhang</a:t>
            </a:r>
          </a:p>
        </p:txBody>
      </p:sp>
      <p:sp>
        <p:nvSpPr>
          <p:cNvPr id="7" name="文本框 6">
            <a:extLst>
              <a:ext uri="{FF2B5EF4-FFF2-40B4-BE49-F238E27FC236}">
                <a16:creationId xmlns:a16="http://schemas.microsoft.com/office/drawing/2014/main" id="{4A6CF611-B917-4F64-B94B-9606D43D99C8}"/>
              </a:ext>
            </a:extLst>
          </p:cNvPr>
          <p:cNvSpPr txBox="1"/>
          <p:nvPr/>
        </p:nvSpPr>
        <p:spPr>
          <a:xfrm>
            <a:off x="1146270" y="5653074"/>
            <a:ext cx="7008761" cy="584775"/>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Department of Mechanical, Industrial and Aerospace Engineering</a:t>
            </a:r>
          </a:p>
          <a:p>
            <a:pPr algn="ctr"/>
            <a:fld id="{0C6348B1-CB70-46DB-8C20-3D08AF420F85}" type="datetime4">
              <a:rPr lang="en-US" altLang="zh-CN" sz="1600" smtClean="0">
                <a:latin typeface="Times New Roman" panose="02020603050405020304" pitchFamily="18" charset="0"/>
                <a:cs typeface="Times New Roman" panose="02020603050405020304" pitchFamily="18" charset="0"/>
              </a:rPr>
              <a:t>December 11, 2021</a:t>
            </a:fld>
            <a:endParaRPr lang="en-US" altLang="zh-CN" sz="16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3CFA6DC5-8C31-442A-AB80-B31CB3CC203F}"/>
              </a:ext>
            </a:extLst>
          </p:cNvPr>
          <p:cNvSpPr txBox="1"/>
          <p:nvPr/>
        </p:nvSpPr>
        <p:spPr>
          <a:xfrm>
            <a:off x="2418973" y="1922871"/>
            <a:ext cx="4463356" cy="338554"/>
          </a:xfrm>
          <a:prstGeom prst="rect">
            <a:avLst/>
          </a:prstGeom>
          <a:noFill/>
        </p:spPr>
        <p:txBody>
          <a:bodyPr wrap="square" rtlCol="0">
            <a:spAutoFit/>
          </a:bodyPr>
          <a:lstStyle/>
          <a:p>
            <a:pPr algn="ctr"/>
            <a:r>
              <a:rPr lang="en-US" altLang="zh-CN" sz="1600" dirty="0">
                <a:solidFill>
                  <a:srgbClr val="002060"/>
                </a:solidFill>
                <a:latin typeface="Times New Roman" panose="02020603050405020304" pitchFamily="18" charset="0"/>
                <a:cs typeface="Times New Roman" panose="02020603050405020304" pitchFamily="18" charset="0"/>
              </a:rPr>
              <a:t>Ph.D. Proposal Examination</a:t>
            </a:r>
          </a:p>
        </p:txBody>
      </p:sp>
    </p:spTree>
    <p:extLst>
      <p:ext uri="{BB962C8B-B14F-4D97-AF65-F5344CB8AC3E}">
        <p14:creationId xmlns:p14="http://schemas.microsoft.com/office/powerpoint/2010/main" val="2178345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27818" y="703251"/>
            <a:ext cx="6576291" cy="338554"/>
          </a:xfrm>
          <a:prstGeom prst="rect">
            <a:avLst/>
          </a:prstGeom>
          <a:noFill/>
        </p:spPr>
        <p:txBody>
          <a:bodyPr wrap="square" rtlCol="0">
            <a:spAutoFit/>
          </a:bodyPr>
          <a:lstStyle/>
          <a:p>
            <a:r>
              <a:rPr lang="en-US" altLang="zh-CN" sz="1600" dirty="0"/>
              <a:t>U-net-based Wildfire Detection</a:t>
            </a:r>
            <a:endParaRPr lang="zh-CN" altLang="en-US" sz="1600" dirty="0"/>
          </a:p>
        </p:txBody>
      </p:sp>
      <p:grpSp>
        <p:nvGrpSpPr>
          <p:cNvPr id="52" name="组合 51">
            <a:extLst>
              <a:ext uri="{FF2B5EF4-FFF2-40B4-BE49-F238E27FC236}">
                <a16:creationId xmlns:a16="http://schemas.microsoft.com/office/drawing/2014/main" id="{4BA45C99-0ADE-4371-9379-59421A136ADC}"/>
              </a:ext>
            </a:extLst>
          </p:cNvPr>
          <p:cNvGrpSpPr/>
          <p:nvPr/>
        </p:nvGrpSpPr>
        <p:grpSpPr>
          <a:xfrm>
            <a:off x="642053" y="1036006"/>
            <a:ext cx="7383451" cy="4702859"/>
            <a:chOff x="642053" y="1036006"/>
            <a:chExt cx="7383451" cy="4702859"/>
          </a:xfrm>
        </p:grpSpPr>
        <p:grpSp>
          <p:nvGrpSpPr>
            <p:cNvPr id="26" name="组合 25">
              <a:extLst>
                <a:ext uri="{FF2B5EF4-FFF2-40B4-BE49-F238E27FC236}">
                  <a16:creationId xmlns:a16="http://schemas.microsoft.com/office/drawing/2014/main" id="{F1474731-FF0F-4B42-B029-E38EB8618512}"/>
                </a:ext>
              </a:extLst>
            </p:cNvPr>
            <p:cNvGrpSpPr/>
            <p:nvPr/>
          </p:nvGrpSpPr>
          <p:grpSpPr>
            <a:xfrm>
              <a:off x="642053" y="1036006"/>
              <a:ext cx="7383451" cy="4702859"/>
              <a:chOff x="4572000" y="738895"/>
              <a:chExt cx="4305126" cy="2533720"/>
            </a:xfrm>
          </p:grpSpPr>
          <p:pic>
            <p:nvPicPr>
              <p:cNvPr id="28" name="图片 27" descr="图示&#10;&#10;描述已自动生成">
                <a:extLst>
                  <a:ext uri="{FF2B5EF4-FFF2-40B4-BE49-F238E27FC236}">
                    <a16:creationId xmlns:a16="http://schemas.microsoft.com/office/drawing/2014/main" id="{85053752-AB68-4F2A-BD11-60D25FC25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738895"/>
                <a:ext cx="4305126" cy="2191421"/>
              </a:xfrm>
              <a:prstGeom prst="rect">
                <a:avLst/>
              </a:prstGeom>
            </p:spPr>
          </p:pic>
          <p:sp>
            <p:nvSpPr>
              <p:cNvPr id="29" name="文本框 28">
                <a:extLst>
                  <a:ext uri="{FF2B5EF4-FFF2-40B4-BE49-F238E27FC236}">
                    <a16:creationId xmlns:a16="http://schemas.microsoft.com/office/drawing/2014/main" id="{7C3CE22B-8244-4589-BB0C-6546FB1B9481}"/>
                  </a:ext>
                </a:extLst>
              </p:cNvPr>
              <p:cNvSpPr txBox="1"/>
              <p:nvPr/>
            </p:nvSpPr>
            <p:spPr>
              <a:xfrm>
                <a:off x="5290945" y="2990724"/>
                <a:ext cx="2405863" cy="281891"/>
              </a:xfrm>
              <a:prstGeom prst="rect">
                <a:avLst/>
              </a:prstGeom>
              <a:noFill/>
            </p:spPr>
            <p:txBody>
              <a:bodyPr wrap="square" rtlCol="0">
                <a:spAutoFit/>
              </a:bodyPr>
              <a:lstStyle/>
              <a:p>
                <a:r>
                  <a:rPr lang="en-US" altLang="zh-CN" sz="1400" dirty="0"/>
                  <a:t>Developed ResNet18-based U-net with attention gates and SqueezeNet modules for wildfire segmentation </a:t>
                </a:r>
                <a:endParaRPr lang="zh-CN" altLang="en-US" sz="1400" dirty="0"/>
              </a:p>
            </p:txBody>
          </p:sp>
        </p:grpSp>
        <p:grpSp>
          <p:nvGrpSpPr>
            <p:cNvPr id="10" name="组合 9">
              <a:extLst>
                <a:ext uri="{FF2B5EF4-FFF2-40B4-BE49-F238E27FC236}">
                  <a16:creationId xmlns:a16="http://schemas.microsoft.com/office/drawing/2014/main" id="{70AB1B55-73AD-46B7-B2F9-AFC6C861C786}"/>
                </a:ext>
              </a:extLst>
            </p:cNvPr>
            <p:cNvGrpSpPr/>
            <p:nvPr/>
          </p:nvGrpSpPr>
          <p:grpSpPr>
            <a:xfrm>
              <a:off x="2316618" y="1290632"/>
              <a:ext cx="3198357" cy="1294291"/>
              <a:chOff x="-700046" y="3704082"/>
              <a:chExt cx="4419492" cy="1615590"/>
            </a:xfrm>
          </p:grpSpPr>
          <p:pic>
            <p:nvPicPr>
              <p:cNvPr id="41" name="图片 40" descr="图示&#10;&#10;描述已自动生成">
                <a:extLst>
                  <a:ext uri="{FF2B5EF4-FFF2-40B4-BE49-F238E27FC236}">
                    <a16:creationId xmlns:a16="http://schemas.microsoft.com/office/drawing/2014/main" id="{AE5C02E3-182B-44C2-B227-7BE0B8FCB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81" y="3704082"/>
                <a:ext cx="4305127" cy="1381487"/>
              </a:xfrm>
              <a:prstGeom prst="rect">
                <a:avLst/>
              </a:prstGeom>
              <a:ln>
                <a:noFill/>
              </a:ln>
            </p:spPr>
          </p:pic>
          <p:sp>
            <p:nvSpPr>
              <p:cNvPr id="6" name="文本框 5">
                <a:extLst>
                  <a:ext uri="{FF2B5EF4-FFF2-40B4-BE49-F238E27FC236}">
                    <a16:creationId xmlns:a16="http://schemas.microsoft.com/office/drawing/2014/main" id="{BA7EE831-DD31-44B2-A224-18CF8BD3C612}"/>
                  </a:ext>
                </a:extLst>
              </p:cNvPr>
              <p:cNvSpPr txBox="1"/>
              <p:nvPr/>
            </p:nvSpPr>
            <p:spPr>
              <a:xfrm>
                <a:off x="-700046" y="5044392"/>
                <a:ext cx="3816304" cy="275280"/>
              </a:xfrm>
              <a:prstGeom prst="rect">
                <a:avLst/>
              </a:prstGeom>
              <a:noFill/>
            </p:spPr>
            <p:txBody>
              <a:bodyPr wrap="square" rtlCol="0">
                <a:spAutoFit/>
              </a:bodyPr>
              <a:lstStyle/>
              <a:p>
                <a:r>
                  <a:rPr lang="en-US" altLang="zh-CN" sz="1100" dirty="0"/>
                  <a:t>Attention gate addictive for skip connections</a:t>
                </a:r>
                <a:endParaRPr lang="zh-CN" altLang="en-US" sz="1100" dirty="0"/>
              </a:p>
            </p:txBody>
          </p:sp>
        </p:grpSp>
        <p:cxnSp>
          <p:nvCxnSpPr>
            <p:cNvPr id="13" name="连接符: 肘形 12">
              <a:extLst>
                <a:ext uri="{FF2B5EF4-FFF2-40B4-BE49-F238E27FC236}">
                  <a16:creationId xmlns:a16="http://schemas.microsoft.com/office/drawing/2014/main" id="{538A5B45-69AC-4020-A818-431329A53D56}"/>
                </a:ext>
              </a:extLst>
            </p:cNvPr>
            <p:cNvCxnSpPr/>
            <p:nvPr/>
          </p:nvCxnSpPr>
          <p:spPr bwMode="auto">
            <a:xfrm rot="16200000" flipH="1">
              <a:off x="2235297" y="1967485"/>
              <a:ext cx="367189" cy="39017"/>
            </a:xfrm>
            <a:prstGeom prst="bentConnector3">
              <a:avLst>
                <a:gd name="adj1" fmla="val 97557"/>
              </a:avLst>
            </a:prstGeom>
            <a:solidFill>
              <a:schemeClr val="accent1"/>
            </a:solidFill>
            <a:ln w="9525" cap="flat" cmpd="sng" algn="ctr">
              <a:solidFill>
                <a:srgbClr val="2BFC0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a:extLst>
                <a:ext uri="{FF2B5EF4-FFF2-40B4-BE49-F238E27FC236}">
                  <a16:creationId xmlns:a16="http://schemas.microsoft.com/office/drawing/2014/main" id="{98CB368B-4D96-4E18-ABBB-3292D0D4F5A3}"/>
                </a:ext>
              </a:extLst>
            </p:cNvPr>
            <p:cNvCxnSpPr/>
            <p:nvPr/>
          </p:nvCxnSpPr>
          <p:spPr bwMode="auto">
            <a:xfrm>
              <a:off x="5216525" y="1803400"/>
              <a:ext cx="1685925" cy="0"/>
            </a:xfrm>
            <a:prstGeom prst="line">
              <a:avLst/>
            </a:prstGeom>
            <a:solidFill>
              <a:schemeClr val="accent1"/>
            </a:solidFill>
            <a:ln w="9525" cap="flat" cmpd="sng" algn="ctr">
              <a:solidFill>
                <a:srgbClr val="2BFC0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连接符: 肘形 42">
              <a:extLst>
                <a:ext uri="{FF2B5EF4-FFF2-40B4-BE49-F238E27FC236}">
                  <a16:creationId xmlns:a16="http://schemas.microsoft.com/office/drawing/2014/main" id="{8ED9BE88-2900-4336-8C75-DCA907DE64A0}"/>
                </a:ext>
              </a:extLst>
            </p:cNvPr>
            <p:cNvCxnSpPr/>
            <p:nvPr/>
          </p:nvCxnSpPr>
          <p:spPr bwMode="auto">
            <a:xfrm>
              <a:off x="2438400" y="1079862"/>
              <a:ext cx="4524375" cy="1334726"/>
            </a:xfrm>
            <a:prstGeom prst="bentConnector3">
              <a:avLst>
                <a:gd name="adj1" fmla="val 77982"/>
              </a:avLst>
            </a:prstGeom>
            <a:solidFill>
              <a:schemeClr val="accent1"/>
            </a:solidFill>
            <a:ln w="9525" cap="flat" cmpd="sng" algn="ctr">
              <a:solidFill>
                <a:srgbClr val="2BFC0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a:extLst>
                <a:ext uri="{FF2B5EF4-FFF2-40B4-BE49-F238E27FC236}">
                  <a16:creationId xmlns:a16="http://schemas.microsoft.com/office/drawing/2014/main" id="{8FC06793-0644-4B0B-B2AA-E7BE6255ED2C}"/>
                </a:ext>
              </a:extLst>
            </p:cNvPr>
            <p:cNvCxnSpPr/>
            <p:nvPr/>
          </p:nvCxnSpPr>
          <p:spPr bwMode="auto">
            <a:xfrm>
              <a:off x="2438400" y="1079862"/>
              <a:ext cx="0" cy="428263"/>
            </a:xfrm>
            <a:prstGeom prst="line">
              <a:avLst/>
            </a:prstGeom>
            <a:solidFill>
              <a:schemeClr val="accent1"/>
            </a:solidFill>
            <a:ln w="9525" cap="flat" cmpd="sng" algn="ctr">
              <a:solidFill>
                <a:srgbClr val="2BFC0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4" name="组合 53">
            <a:extLst>
              <a:ext uri="{FF2B5EF4-FFF2-40B4-BE49-F238E27FC236}">
                <a16:creationId xmlns:a16="http://schemas.microsoft.com/office/drawing/2014/main" id="{72559D61-2899-4124-94E2-6FAC090A5226}"/>
              </a:ext>
            </a:extLst>
          </p:cNvPr>
          <p:cNvGrpSpPr/>
          <p:nvPr/>
        </p:nvGrpSpPr>
        <p:grpSpPr>
          <a:xfrm>
            <a:off x="6704110" y="3108284"/>
            <a:ext cx="2071590" cy="2675960"/>
            <a:chOff x="6704110" y="3108284"/>
            <a:chExt cx="2071590" cy="2675960"/>
          </a:xfrm>
        </p:grpSpPr>
        <p:pic>
          <p:nvPicPr>
            <p:cNvPr id="39" name="图片 38" descr="图示, 示意图&#10;&#10;描述已自动生成">
              <a:extLst>
                <a:ext uri="{FF2B5EF4-FFF2-40B4-BE49-F238E27FC236}">
                  <a16:creationId xmlns:a16="http://schemas.microsoft.com/office/drawing/2014/main" id="{010AFBAE-CC81-4BFA-AD0D-58DDA84A0D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8599" y="3108284"/>
              <a:ext cx="1204206" cy="2107361"/>
            </a:xfrm>
            <a:prstGeom prst="rect">
              <a:avLst/>
            </a:prstGeom>
          </p:spPr>
        </p:pic>
        <p:sp>
          <p:nvSpPr>
            <p:cNvPr id="16" name="文本框 15">
              <a:extLst>
                <a:ext uri="{FF2B5EF4-FFF2-40B4-BE49-F238E27FC236}">
                  <a16:creationId xmlns:a16="http://schemas.microsoft.com/office/drawing/2014/main" id="{2DFB6A3A-2DD2-4E2A-B130-7EC52325167A}"/>
                </a:ext>
              </a:extLst>
            </p:cNvPr>
            <p:cNvSpPr txBox="1"/>
            <p:nvPr/>
          </p:nvSpPr>
          <p:spPr>
            <a:xfrm>
              <a:off x="6704110" y="5184080"/>
              <a:ext cx="2071590" cy="600164"/>
            </a:xfrm>
            <a:prstGeom prst="rect">
              <a:avLst/>
            </a:prstGeom>
            <a:noFill/>
          </p:spPr>
          <p:txBody>
            <a:bodyPr wrap="square" rtlCol="0">
              <a:spAutoFit/>
            </a:bodyPr>
            <a:lstStyle/>
            <a:p>
              <a:r>
                <a:rPr lang="en-US" altLang="zh-CN" sz="1100" dirty="0" err="1"/>
                <a:t>Unsqueeze</a:t>
              </a:r>
              <a:r>
                <a:rPr lang="en-US" altLang="zh-CN" sz="1100" dirty="0"/>
                <a:t> module to replace double transpose Conv layers in decoder part.</a:t>
              </a:r>
              <a:endParaRPr lang="zh-CN" altLang="en-US" sz="1100" dirty="0"/>
            </a:p>
          </p:txBody>
        </p:sp>
      </p:grpSp>
      <p:grpSp>
        <p:nvGrpSpPr>
          <p:cNvPr id="55" name="组合 54">
            <a:extLst>
              <a:ext uri="{FF2B5EF4-FFF2-40B4-BE49-F238E27FC236}">
                <a16:creationId xmlns:a16="http://schemas.microsoft.com/office/drawing/2014/main" id="{A0EF44E4-F8E1-408B-B727-508EE522E6C6}"/>
              </a:ext>
            </a:extLst>
          </p:cNvPr>
          <p:cNvGrpSpPr/>
          <p:nvPr/>
        </p:nvGrpSpPr>
        <p:grpSpPr>
          <a:xfrm>
            <a:off x="127819" y="4099799"/>
            <a:ext cx="1857976" cy="2288225"/>
            <a:chOff x="127819" y="4099799"/>
            <a:chExt cx="1857976" cy="2288225"/>
          </a:xfrm>
        </p:grpSpPr>
        <p:pic>
          <p:nvPicPr>
            <p:cNvPr id="37" name="图片 36" descr="图示, 示意图&#10;&#10;描述已自动生成">
              <a:extLst>
                <a:ext uri="{FF2B5EF4-FFF2-40B4-BE49-F238E27FC236}">
                  <a16:creationId xmlns:a16="http://schemas.microsoft.com/office/drawing/2014/main" id="{EDC8613D-A9F1-4390-A085-4824860FFD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520" y="4099799"/>
              <a:ext cx="1435433" cy="1660198"/>
            </a:xfrm>
            <a:prstGeom prst="rect">
              <a:avLst/>
            </a:prstGeom>
          </p:spPr>
        </p:pic>
        <p:sp>
          <p:nvSpPr>
            <p:cNvPr id="15" name="文本框 14">
              <a:extLst>
                <a:ext uri="{FF2B5EF4-FFF2-40B4-BE49-F238E27FC236}">
                  <a16:creationId xmlns:a16="http://schemas.microsoft.com/office/drawing/2014/main" id="{5FD21B2C-F216-45A6-9E65-4647CB9C24BA}"/>
                </a:ext>
              </a:extLst>
            </p:cNvPr>
            <p:cNvSpPr txBox="1"/>
            <p:nvPr/>
          </p:nvSpPr>
          <p:spPr>
            <a:xfrm>
              <a:off x="127819" y="5787860"/>
              <a:ext cx="1857976" cy="600164"/>
            </a:xfrm>
            <a:prstGeom prst="rect">
              <a:avLst/>
            </a:prstGeom>
            <a:noFill/>
          </p:spPr>
          <p:txBody>
            <a:bodyPr wrap="square" rtlCol="0">
              <a:spAutoFit/>
            </a:bodyPr>
            <a:lstStyle/>
            <a:p>
              <a:r>
                <a:rPr lang="en-US" altLang="zh-CN" sz="1100" dirty="0"/>
                <a:t>Squeezed module to replace double Conv layers encoder part.</a:t>
              </a:r>
              <a:endParaRPr lang="zh-CN" altLang="en-US" sz="1100" dirty="0"/>
            </a:p>
          </p:txBody>
        </p:sp>
      </p:grpSp>
    </p:spTree>
    <p:extLst>
      <p:ext uri="{BB962C8B-B14F-4D97-AF65-F5344CB8AC3E}">
        <p14:creationId xmlns:p14="http://schemas.microsoft.com/office/powerpoint/2010/main" val="420964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27818" y="703251"/>
            <a:ext cx="6576291" cy="338554"/>
          </a:xfrm>
          <a:prstGeom prst="rect">
            <a:avLst/>
          </a:prstGeom>
          <a:noFill/>
        </p:spPr>
        <p:txBody>
          <a:bodyPr wrap="square" rtlCol="0">
            <a:spAutoFit/>
          </a:bodyPr>
          <a:lstStyle/>
          <a:p>
            <a:r>
              <a:rPr lang="en-US" altLang="zh-CN" sz="1600" dirty="0"/>
              <a:t>U-net-based Wildfire Detection</a:t>
            </a:r>
            <a:endParaRPr lang="zh-CN" altLang="en-US" sz="16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E413AB9-DECE-426F-A19E-06C7F8467352}"/>
                  </a:ext>
                </a:extLst>
              </p:cNvPr>
              <p:cNvSpPr txBox="1"/>
              <p:nvPr/>
            </p:nvSpPr>
            <p:spPr>
              <a:xfrm>
                <a:off x="127818" y="1182612"/>
                <a:ext cx="3714509" cy="1384995"/>
              </a:xfrm>
              <a:prstGeom prst="rect">
                <a:avLst/>
              </a:prstGeom>
              <a:noFill/>
              <a:ln>
                <a:solidFill>
                  <a:schemeClr val="tx1"/>
                </a:solidFill>
              </a:ln>
            </p:spPr>
            <p:txBody>
              <a:bodyPr wrap="square" rtlCol="0">
                <a:spAutoFit/>
              </a:bodyPr>
              <a:lstStyle/>
              <a:p>
                <a:r>
                  <a:rPr lang="en-US" altLang="zh-CN" sz="1400" dirty="0">
                    <a:cs typeface="Times" panose="02020603050405020304" pitchFamily="18" charset="0"/>
                  </a:rPr>
                  <a:t>For common CNNs, it is challenging that smoke does not have regular shape. Attention coefficient (</a:t>
                </a:r>
                <a14:m>
                  <m:oMath xmlns:m="http://schemas.openxmlformats.org/officeDocument/2006/math">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𝛼</m:t>
                        </m:r>
                      </m:e>
                      <m:sub>
                        <m:r>
                          <a:rPr lang="en-US" altLang="zh-CN" sz="1400" b="0" i="1" smtClean="0">
                            <a:latin typeface="Cambria Math" panose="02040503050406030204" pitchFamily="18" charset="0"/>
                            <a:cs typeface="Times" panose="02020603050405020304" pitchFamily="18" charset="0"/>
                          </a:rPr>
                          <m:t>𝑖</m:t>
                        </m:r>
                      </m:sub>
                    </m:sSub>
                    <m:r>
                      <a:rPr lang="en-US" altLang="zh-CN" sz="1400" b="0" i="1" smtClean="0">
                        <a:latin typeface="Cambria Math" panose="02040503050406030204" pitchFamily="18" charset="0"/>
                        <a:cs typeface="Times" panose="02020603050405020304" pitchFamily="18" charset="0"/>
                      </a:rPr>
                      <m:t>∈[0, 1]</m:t>
                    </m:r>
                  </m:oMath>
                </a14:m>
                <a:r>
                  <a:rPr lang="en-US" altLang="zh-CN" sz="1400" dirty="0">
                    <a:cs typeface="Times" panose="02020603050405020304" pitchFamily="18" charset="0"/>
                  </a:rPr>
                  <a:t>) is helpful to inhibit the feature response of background to improve the sensitiveness to foreground task (Reducing the false positive).</a:t>
                </a:r>
                <a:endParaRPr lang="zh-CN" altLang="en-US" sz="1400" dirty="0">
                  <a:cs typeface="Times" panose="02020603050405020304" pitchFamily="18" charset="0"/>
                </a:endParaRPr>
              </a:p>
            </p:txBody>
          </p:sp>
        </mc:Choice>
        <mc:Fallback xmlns="">
          <p:sp>
            <p:nvSpPr>
              <p:cNvPr id="4" name="文本框 3">
                <a:extLst>
                  <a:ext uri="{FF2B5EF4-FFF2-40B4-BE49-F238E27FC236}">
                    <a16:creationId xmlns:a16="http://schemas.microsoft.com/office/drawing/2014/main" id="{0E413AB9-DECE-426F-A19E-06C7F8467352}"/>
                  </a:ext>
                </a:extLst>
              </p:cNvPr>
              <p:cNvSpPr txBox="1">
                <a:spLocks noRot="1" noChangeAspect="1" noMove="1" noResize="1" noEditPoints="1" noAdjustHandles="1" noChangeArrowheads="1" noChangeShapeType="1" noTextEdit="1"/>
              </p:cNvSpPr>
              <p:nvPr/>
            </p:nvSpPr>
            <p:spPr>
              <a:xfrm>
                <a:off x="127818" y="1182612"/>
                <a:ext cx="3714509" cy="1384995"/>
              </a:xfrm>
              <a:prstGeom prst="rect">
                <a:avLst/>
              </a:prstGeom>
              <a:blipFill>
                <a:blip r:embed="rId2"/>
                <a:stretch>
                  <a:fillRect l="-327" t="-437" r="-1473" b="-305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9BB8D8B-AE49-407C-92CE-6D20ED77991C}"/>
                  </a:ext>
                </a:extLst>
              </p:cNvPr>
              <p:cNvSpPr txBox="1"/>
              <p:nvPr/>
            </p:nvSpPr>
            <p:spPr>
              <a:xfrm>
                <a:off x="127817" y="2567607"/>
                <a:ext cx="3601155" cy="667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cs typeface="Times" panose="02020603050405020304" pitchFamily="18" charset="0"/>
                            </a:rPr>
                          </m:ctrlPr>
                        </m:sSubSupPr>
                        <m:e>
                          <m:r>
                            <a:rPr lang="en-US" altLang="zh-CN" sz="1400" b="0" i="1" smtClean="0">
                              <a:latin typeface="Cambria Math" panose="02040503050406030204" pitchFamily="18" charset="0"/>
                              <a:cs typeface="Times" panose="02020603050405020304" pitchFamily="18" charset="0"/>
                            </a:rPr>
                            <m:t>𝑞</m:t>
                          </m:r>
                        </m:e>
                        <m:sub>
                          <m:r>
                            <a:rPr lang="en-US" altLang="zh-CN" sz="1400" b="0" i="1" smtClean="0">
                              <a:latin typeface="Cambria Math" panose="02040503050406030204" pitchFamily="18" charset="0"/>
                              <a:cs typeface="Times" panose="02020603050405020304" pitchFamily="18" charset="0"/>
                            </a:rPr>
                            <m:t>𝑎𝑡𝑡</m:t>
                          </m:r>
                        </m:sub>
                        <m:sup>
                          <m:r>
                            <a:rPr lang="en-US" altLang="zh-CN" sz="1400" b="0" i="1" smtClean="0">
                              <a:latin typeface="Cambria Math" panose="02040503050406030204" pitchFamily="18" charset="0"/>
                              <a:cs typeface="Times" panose="02020603050405020304" pitchFamily="18" charset="0"/>
                            </a:rPr>
                            <m:t>𝑙</m:t>
                          </m:r>
                        </m:sup>
                      </m:sSubSup>
                      <m:r>
                        <a:rPr lang="en-US" altLang="zh-CN" sz="1400" b="0" i="1" smtClean="0">
                          <a:latin typeface="Cambria Math" panose="02040503050406030204" pitchFamily="18" charset="0"/>
                          <a:cs typeface="Times" panose="02020603050405020304" pitchFamily="18" charset="0"/>
                        </a:rPr>
                        <m:t>=</m:t>
                      </m:r>
                      <m:sSup>
                        <m:sSupPr>
                          <m:ctrlPr>
                            <a:rPr lang="en-US" altLang="zh-CN" sz="1400" b="0" i="1" smtClean="0">
                              <a:latin typeface="Cambria Math" panose="02040503050406030204" pitchFamily="18" charset="0"/>
                              <a:cs typeface="Times" panose="02020603050405020304" pitchFamily="18" charset="0"/>
                            </a:rPr>
                          </m:ctrlPr>
                        </m:sSupPr>
                        <m:e>
                          <m:r>
                            <a:rPr lang="en-US" altLang="zh-CN" sz="1400" b="0" i="1" smtClean="0">
                              <a:latin typeface="Cambria Math" panose="02040503050406030204" pitchFamily="18" charset="0"/>
                              <a:cs typeface="Times" panose="02020603050405020304" pitchFamily="18" charset="0"/>
                            </a:rPr>
                            <m:t>𝜙</m:t>
                          </m:r>
                        </m:e>
                        <m:sup>
                          <m:r>
                            <a:rPr lang="en-US" altLang="zh-CN" sz="1400" b="0" i="1" smtClean="0">
                              <a:latin typeface="Cambria Math" panose="02040503050406030204" pitchFamily="18" charset="0"/>
                              <a:cs typeface="Times" panose="02020603050405020304" pitchFamily="18" charset="0"/>
                            </a:rPr>
                            <m:t>𝑡</m:t>
                          </m:r>
                        </m:sup>
                      </m:sSup>
                      <m:d>
                        <m:dPr>
                          <m:ctrlPr>
                            <a:rPr lang="en-US" altLang="zh-CN" sz="1400" b="0" i="1" smtClean="0">
                              <a:latin typeface="Cambria Math" panose="02040503050406030204" pitchFamily="18" charset="0"/>
                              <a:cs typeface="Times" panose="02020603050405020304" pitchFamily="18" charset="0"/>
                            </a:rPr>
                          </m:ctrlPr>
                        </m:dPr>
                        <m:e>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𝜎</m:t>
                              </m:r>
                            </m:e>
                            <m:sub>
                              <m:r>
                                <a:rPr lang="en-US" altLang="zh-CN" sz="1400" b="0" i="1" smtClean="0">
                                  <a:latin typeface="Cambria Math" panose="02040503050406030204" pitchFamily="18" charset="0"/>
                                  <a:cs typeface="Times" panose="02020603050405020304" pitchFamily="18" charset="0"/>
                                </a:rPr>
                                <m:t>1</m:t>
                              </m:r>
                            </m:sub>
                          </m:sSub>
                          <m:d>
                            <m:dPr>
                              <m:ctrlPr>
                                <a:rPr lang="en-US" altLang="zh-CN" sz="1400" b="0" i="1" smtClean="0">
                                  <a:latin typeface="Cambria Math" panose="02040503050406030204" pitchFamily="18" charset="0"/>
                                  <a:cs typeface="Times" panose="02020603050405020304" pitchFamily="18" charset="0"/>
                                </a:rPr>
                              </m:ctrlPr>
                            </m:dPr>
                            <m:e>
                              <m:sSubSup>
                                <m:sSubSupPr>
                                  <m:ctrlPr>
                                    <a:rPr lang="en-US" altLang="zh-CN" sz="1400" b="0" i="1" smtClean="0">
                                      <a:latin typeface="Cambria Math" panose="02040503050406030204" pitchFamily="18" charset="0"/>
                                      <a:cs typeface="Times" panose="02020603050405020304" pitchFamily="18" charset="0"/>
                                    </a:rPr>
                                  </m:ctrlPr>
                                </m:sSubSupPr>
                                <m:e>
                                  <m:r>
                                    <a:rPr lang="en-US" altLang="zh-CN" sz="1400" b="0" i="1" smtClean="0">
                                      <a:latin typeface="Cambria Math" panose="02040503050406030204" pitchFamily="18" charset="0"/>
                                      <a:cs typeface="Times" panose="02020603050405020304" pitchFamily="18" charset="0"/>
                                    </a:rPr>
                                    <m:t>𝑊</m:t>
                                  </m:r>
                                </m:e>
                                <m:sub>
                                  <m:r>
                                    <a:rPr lang="en-US" altLang="zh-CN" sz="1400" b="0" i="1" smtClean="0">
                                      <a:latin typeface="Cambria Math" panose="02040503050406030204" pitchFamily="18" charset="0"/>
                                      <a:cs typeface="Times" panose="02020603050405020304" pitchFamily="18" charset="0"/>
                                    </a:rPr>
                                    <m:t>𝑋</m:t>
                                  </m:r>
                                </m:sub>
                                <m:sup>
                                  <m:r>
                                    <a:rPr lang="en-US" altLang="zh-CN" sz="1400" b="0" i="1" smtClean="0">
                                      <a:latin typeface="Cambria Math" panose="02040503050406030204" pitchFamily="18" charset="0"/>
                                      <a:cs typeface="Times" panose="02020603050405020304" pitchFamily="18" charset="0"/>
                                    </a:rPr>
                                    <m:t>𝑇</m:t>
                                  </m:r>
                                </m:sup>
                              </m:sSubSup>
                              <m:sSubSup>
                                <m:sSubSupPr>
                                  <m:ctrlPr>
                                    <a:rPr lang="en-US" altLang="zh-CN" sz="1400" b="0" i="1" smtClean="0">
                                      <a:latin typeface="Cambria Math" panose="02040503050406030204" pitchFamily="18" charset="0"/>
                                      <a:cs typeface="Times" panose="02020603050405020304" pitchFamily="18" charset="0"/>
                                    </a:rPr>
                                  </m:ctrlPr>
                                </m:sSubSupPr>
                                <m:e>
                                  <m:r>
                                    <a:rPr lang="en-US" altLang="zh-CN" sz="1400" b="0" i="1" smtClean="0">
                                      <a:latin typeface="Cambria Math" panose="02040503050406030204" pitchFamily="18" charset="0"/>
                                      <a:cs typeface="Times" panose="02020603050405020304" pitchFamily="18" charset="0"/>
                                    </a:rPr>
                                    <m:t>𝑥</m:t>
                                  </m:r>
                                </m:e>
                                <m:sub>
                                  <m:r>
                                    <a:rPr lang="en-US" altLang="zh-CN" sz="1400" b="0" i="1" smtClean="0">
                                      <a:latin typeface="Cambria Math" panose="02040503050406030204" pitchFamily="18" charset="0"/>
                                      <a:cs typeface="Times" panose="02020603050405020304" pitchFamily="18" charset="0"/>
                                    </a:rPr>
                                    <m:t>𝑖</m:t>
                                  </m:r>
                                </m:sub>
                                <m:sup>
                                  <m:r>
                                    <a:rPr lang="en-US" altLang="zh-CN" sz="1400" b="0" i="1" smtClean="0">
                                      <a:latin typeface="Cambria Math" panose="02040503050406030204" pitchFamily="18" charset="0"/>
                                      <a:cs typeface="Times" panose="02020603050405020304" pitchFamily="18" charset="0"/>
                                    </a:rPr>
                                    <m:t>𝑙</m:t>
                                  </m:r>
                                </m:sup>
                              </m:sSubSup>
                              <m:r>
                                <a:rPr lang="en-US" altLang="zh-CN" sz="1400" b="0" i="1" smtClean="0">
                                  <a:latin typeface="Cambria Math" panose="02040503050406030204" pitchFamily="18" charset="0"/>
                                  <a:cs typeface="Times" panose="02020603050405020304" pitchFamily="18" charset="0"/>
                                </a:rPr>
                                <m:t>+</m:t>
                              </m:r>
                              <m:sSubSup>
                                <m:sSubSupPr>
                                  <m:ctrlPr>
                                    <a:rPr lang="en-US" altLang="zh-CN" sz="1400" b="0" i="1" smtClean="0">
                                      <a:latin typeface="Cambria Math" panose="02040503050406030204" pitchFamily="18" charset="0"/>
                                      <a:cs typeface="Times" panose="02020603050405020304" pitchFamily="18" charset="0"/>
                                    </a:rPr>
                                  </m:ctrlPr>
                                </m:sSubSupPr>
                                <m:e>
                                  <m:r>
                                    <a:rPr lang="en-US" altLang="zh-CN" sz="1400" b="0" i="1" smtClean="0">
                                      <a:latin typeface="Cambria Math" panose="02040503050406030204" pitchFamily="18" charset="0"/>
                                      <a:cs typeface="Times" panose="02020603050405020304" pitchFamily="18" charset="0"/>
                                    </a:rPr>
                                    <m:t>𝑊</m:t>
                                  </m:r>
                                </m:e>
                                <m:sub>
                                  <m:r>
                                    <a:rPr lang="en-US" altLang="zh-CN" sz="1400" b="0" i="1" smtClean="0">
                                      <a:latin typeface="Cambria Math" panose="02040503050406030204" pitchFamily="18" charset="0"/>
                                      <a:cs typeface="Times" panose="02020603050405020304" pitchFamily="18" charset="0"/>
                                    </a:rPr>
                                    <m:t>𝑔</m:t>
                                  </m:r>
                                </m:sub>
                                <m:sup>
                                  <m:r>
                                    <a:rPr lang="en-US" altLang="zh-CN" sz="1400" b="0" i="1" smtClean="0">
                                      <a:latin typeface="Cambria Math" panose="02040503050406030204" pitchFamily="18" charset="0"/>
                                      <a:cs typeface="Times" panose="02020603050405020304" pitchFamily="18" charset="0"/>
                                    </a:rPr>
                                    <m:t>𝑇</m:t>
                                  </m:r>
                                </m:sup>
                              </m:sSubSup>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𝑔</m:t>
                                  </m:r>
                                </m:e>
                                <m:sub>
                                  <m:r>
                                    <a:rPr lang="en-US" altLang="zh-CN" sz="1400" b="0" i="1" smtClean="0">
                                      <a:latin typeface="Cambria Math" panose="02040503050406030204" pitchFamily="18" charset="0"/>
                                      <a:cs typeface="Times" panose="02020603050405020304" pitchFamily="18" charset="0"/>
                                    </a:rPr>
                                    <m:t>𝑖</m:t>
                                  </m:r>
                                </m:sub>
                              </m:sSub>
                              <m:r>
                                <a:rPr lang="en-US" altLang="zh-CN" sz="1400" b="0" i="1" smtClean="0">
                                  <a:latin typeface="Cambria Math" panose="02040503050406030204" pitchFamily="18" charset="0"/>
                                  <a:cs typeface="Times" panose="02020603050405020304" pitchFamily="18" charset="0"/>
                                </a:rPr>
                                <m:t>+</m:t>
                              </m:r>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𝑏</m:t>
                                  </m:r>
                                </m:e>
                                <m:sub>
                                  <m:r>
                                    <a:rPr lang="en-US" altLang="zh-CN" sz="1400" b="0" i="1" smtClean="0">
                                      <a:latin typeface="Cambria Math" panose="02040503050406030204" pitchFamily="18" charset="0"/>
                                      <a:cs typeface="Times" panose="02020603050405020304" pitchFamily="18" charset="0"/>
                                    </a:rPr>
                                    <m:t>𝑔</m:t>
                                  </m:r>
                                </m:sub>
                              </m:sSub>
                            </m:e>
                          </m:d>
                        </m:e>
                      </m:d>
                      <m:r>
                        <a:rPr lang="en-US" altLang="zh-CN" sz="1400" b="0" i="1" smtClean="0">
                          <a:latin typeface="Cambria Math" panose="02040503050406030204" pitchFamily="18" charset="0"/>
                          <a:cs typeface="Times" panose="02020603050405020304" pitchFamily="18" charset="0"/>
                        </a:rPr>
                        <m:t>+</m:t>
                      </m:r>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𝑏</m:t>
                          </m:r>
                        </m:e>
                        <m:sub>
                          <m:r>
                            <a:rPr lang="en-US" altLang="zh-CN" sz="1400" b="0" i="1" smtClean="0">
                              <a:latin typeface="Cambria Math" panose="02040503050406030204" pitchFamily="18" charset="0"/>
                              <a:cs typeface="Times" panose="02020603050405020304" pitchFamily="18" charset="0"/>
                            </a:rPr>
                            <m:t>𝜓</m:t>
                          </m:r>
                        </m:sub>
                      </m:sSub>
                    </m:oMath>
                  </m:oMathPara>
                </a14:m>
                <a:endParaRPr lang="en-US" altLang="zh-CN" sz="1400" b="0" dirty="0">
                  <a:cs typeface="Times" panose="020206030504050203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CN" sz="1400" b="0" i="1" smtClean="0">
                              <a:latin typeface="Cambria Math" panose="02040503050406030204" pitchFamily="18" charset="0"/>
                              <a:cs typeface="Times" panose="02020603050405020304" pitchFamily="18" charset="0"/>
                            </a:rPr>
                          </m:ctrlPr>
                        </m:sSubSupPr>
                        <m:e>
                          <m:r>
                            <a:rPr lang="en-US" altLang="zh-CN" sz="1400" b="0" i="1" smtClean="0">
                              <a:latin typeface="Cambria Math" panose="02040503050406030204" pitchFamily="18" charset="0"/>
                              <a:cs typeface="Times" panose="02020603050405020304" pitchFamily="18" charset="0"/>
                            </a:rPr>
                            <m:t>𝑎</m:t>
                          </m:r>
                        </m:e>
                        <m:sub>
                          <m:r>
                            <a:rPr lang="en-US" altLang="zh-CN" sz="1400" b="0" i="1" smtClean="0">
                              <a:latin typeface="Cambria Math" panose="02040503050406030204" pitchFamily="18" charset="0"/>
                              <a:cs typeface="Times" panose="02020603050405020304" pitchFamily="18" charset="0"/>
                            </a:rPr>
                            <m:t>𝑖</m:t>
                          </m:r>
                        </m:sub>
                        <m:sup>
                          <m:r>
                            <a:rPr lang="en-US" altLang="zh-CN" sz="1400" b="0" i="1" smtClean="0">
                              <a:latin typeface="Cambria Math" panose="02040503050406030204" pitchFamily="18" charset="0"/>
                              <a:cs typeface="Times" panose="02020603050405020304" pitchFamily="18" charset="0"/>
                            </a:rPr>
                            <m:t>𝑙</m:t>
                          </m:r>
                        </m:sup>
                      </m:sSubSup>
                      <m:r>
                        <a:rPr lang="en-US" altLang="zh-CN" sz="1400" b="0" i="1" smtClean="0">
                          <a:latin typeface="Cambria Math" panose="02040503050406030204" pitchFamily="18" charset="0"/>
                          <a:cs typeface="Times" panose="02020603050405020304" pitchFamily="18" charset="0"/>
                        </a:rPr>
                        <m:t>=</m:t>
                      </m:r>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𝜎</m:t>
                          </m:r>
                        </m:e>
                        <m:sub>
                          <m:r>
                            <a:rPr lang="en-US" altLang="zh-CN" sz="1400" b="0" i="1" smtClean="0">
                              <a:latin typeface="Cambria Math" panose="02040503050406030204" pitchFamily="18" charset="0"/>
                              <a:cs typeface="Times" panose="02020603050405020304" pitchFamily="18" charset="0"/>
                            </a:rPr>
                            <m:t>2</m:t>
                          </m:r>
                        </m:sub>
                      </m:sSub>
                      <m:r>
                        <a:rPr lang="en-US" altLang="zh-CN" sz="1400" b="0" i="1" smtClean="0">
                          <a:latin typeface="Cambria Math" panose="02040503050406030204" pitchFamily="18" charset="0"/>
                          <a:cs typeface="Times" panose="02020603050405020304" pitchFamily="18" charset="0"/>
                        </a:rPr>
                        <m:t>(</m:t>
                      </m:r>
                      <m:sSubSup>
                        <m:sSubSupPr>
                          <m:ctrlPr>
                            <a:rPr lang="en-US" altLang="zh-CN" sz="1400" b="0" i="1" smtClean="0">
                              <a:latin typeface="Cambria Math" panose="02040503050406030204" pitchFamily="18" charset="0"/>
                              <a:cs typeface="Times" panose="02020603050405020304" pitchFamily="18" charset="0"/>
                            </a:rPr>
                          </m:ctrlPr>
                        </m:sSubSupPr>
                        <m:e>
                          <m:r>
                            <a:rPr lang="en-US" altLang="zh-CN" sz="1400" b="0" i="1" smtClean="0">
                              <a:latin typeface="Cambria Math" panose="02040503050406030204" pitchFamily="18" charset="0"/>
                              <a:cs typeface="Times" panose="02020603050405020304" pitchFamily="18" charset="0"/>
                            </a:rPr>
                            <m:t>𝑞</m:t>
                          </m:r>
                        </m:e>
                        <m:sub>
                          <m:r>
                            <a:rPr lang="en-US" altLang="zh-CN" sz="1400" b="0" i="1" smtClean="0">
                              <a:latin typeface="Cambria Math" panose="02040503050406030204" pitchFamily="18" charset="0"/>
                              <a:cs typeface="Times" panose="02020603050405020304" pitchFamily="18" charset="0"/>
                            </a:rPr>
                            <m:t>𝑎𝑡𝑡</m:t>
                          </m:r>
                          <m:r>
                            <a:rPr lang="en-US" altLang="zh-CN" sz="1400" b="0" i="1" smtClean="0">
                              <a:latin typeface="Cambria Math" panose="02040503050406030204" pitchFamily="18" charset="0"/>
                              <a:cs typeface="Times" panose="02020603050405020304" pitchFamily="18" charset="0"/>
                            </a:rPr>
                            <m:t> </m:t>
                          </m:r>
                        </m:sub>
                        <m:sup>
                          <m:r>
                            <a:rPr lang="en-US" altLang="zh-CN" sz="1400" b="0" i="1" smtClean="0">
                              <a:latin typeface="Cambria Math" panose="02040503050406030204" pitchFamily="18" charset="0"/>
                              <a:cs typeface="Times" panose="02020603050405020304" pitchFamily="18" charset="0"/>
                            </a:rPr>
                            <m:t>𝑙</m:t>
                          </m:r>
                        </m:sup>
                      </m:sSubSup>
                      <m:r>
                        <a:rPr lang="en-US" altLang="zh-CN" sz="1400" b="0" i="1" smtClean="0">
                          <a:latin typeface="Cambria Math" panose="02040503050406030204" pitchFamily="18" charset="0"/>
                          <a:cs typeface="Times" panose="02020603050405020304" pitchFamily="18" charset="0"/>
                        </a:rPr>
                        <m:t>(</m:t>
                      </m:r>
                      <m:sSubSup>
                        <m:sSubSupPr>
                          <m:ctrlPr>
                            <a:rPr lang="en-US" altLang="zh-CN" sz="1400" b="0" i="1" smtClean="0">
                              <a:latin typeface="Cambria Math" panose="02040503050406030204" pitchFamily="18" charset="0"/>
                              <a:cs typeface="Times" panose="02020603050405020304" pitchFamily="18" charset="0"/>
                            </a:rPr>
                          </m:ctrlPr>
                        </m:sSubSupPr>
                        <m:e>
                          <m:r>
                            <a:rPr lang="en-US" altLang="zh-CN" sz="1400" b="0" i="1" smtClean="0">
                              <a:latin typeface="Cambria Math" panose="02040503050406030204" pitchFamily="18" charset="0"/>
                              <a:cs typeface="Times" panose="02020603050405020304" pitchFamily="18" charset="0"/>
                            </a:rPr>
                            <m:t>𝑥</m:t>
                          </m:r>
                        </m:e>
                        <m:sub>
                          <m:r>
                            <a:rPr lang="en-US" altLang="zh-CN" sz="1400" b="0" i="1" smtClean="0">
                              <a:latin typeface="Cambria Math" panose="02040503050406030204" pitchFamily="18" charset="0"/>
                              <a:cs typeface="Times" panose="02020603050405020304" pitchFamily="18" charset="0"/>
                            </a:rPr>
                            <m:t>𝑖</m:t>
                          </m:r>
                        </m:sub>
                        <m:sup>
                          <m:r>
                            <a:rPr lang="en-US" altLang="zh-CN" sz="1400" b="0" i="1" smtClean="0">
                              <a:latin typeface="Cambria Math" panose="02040503050406030204" pitchFamily="18" charset="0"/>
                              <a:cs typeface="Times" panose="02020603050405020304" pitchFamily="18" charset="0"/>
                            </a:rPr>
                            <m:t>𝑙</m:t>
                          </m:r>
                        </m:sup>
                      </m:sSubSup>
                      <m:r>
                        <a:rPr lang="en-US" altLang="zh-CN" sz="1400" b="0" i="1" smtClean="0">
                          <a:latin typeface="Cambria Math" panose="02040503050406030204" pitchFamily="18" charset="0"/>
                          <a:cs typeface="Times" panose="02020603050405020304" pitchFamily="18" charset="0"/>
                        </a:rPr>
                        <m:t>, </m:t>
                      </m:r>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𝑔</m:t>
                          </m:r>
                        </m:e>
                        <m:sub>
                          <m:r>
                            <a:rPr lang="en-US" altLang="zh-CN" sz="1400" b="0" i="1" smtClean="0">
                              <a:latin typeface="Cambria Math" panose="02040503050406030204" pitchFamily="18" charset="0"/>
                              <a:cs typeface="Times" panose="02020603050405020304" pitchFamily="18" charset="0"/>
                            </a:rPr>
                            <m:t>𝑖</m:t>
                          </m:r>
                        </m:sub>
                      </m:sSub>
                      <m:r>
                        <a:rPr lang="en-US" altLang="zh-CN" sz="1400" b="0" i="1" smtClean="0">
                          <a:latin typeface="Cambria Math" panose="02040503050406030204" pitchFamily="18" charset="0"/>
                          <a:cs typeface="Times" panose="02020603050405020304" pitchFamily="18" charset="0"/>
                        </a:rPr>
                        <m:t>;</m:t>
                      </m:r>
                      <m:r>
                        <m:rPr>
                          <m:sty m:val="p"/>
                        </m:rPr>
                        <a:rPr lang="en-US" altLang="zh-CN" sz="1400" b="0" i="1" smtClean="0">
                          <a:latin typeface="Cambria Math" panose="02040503050406030204" pitchFamily="18" charset="0"/>
                          <a:cs typeface="Times" panose="02020603050405020304" pitchFamily="18" charset="0"/>
                        </a:rPr>
                        <m:t>∇</m:t>
                      </m:r>
                      <m:r>
                        <a:rPr lang="en-US" altLang="zh-CN" sz="1400" b="0" i="1" smtClean="0">
                          <a:latin typeface="Cambria Math" panose="02040503050406030204" pitchFamily="18" charset="0"/>
                          <a:cs typeface="Times" panose="02020603050405020304" pitchFamily="18" charset="0"/>
                        </a:rPr>
                        <m:t>))</m:t>
                      </m:r>
                    </m:oMath>
                  </m:oMathPara>
                </a14:m>
                <a:endParaRPr lang="en-US" altLang="zh-CN" sz="1400" b="0" dirty="0">
                  <a:cs typeface="Times" panose="02020603050405020304" pitchFamily="18" charset="0"/>
                </a:endParaRPr>
              </a:p>
            </p:txBody>
          </p:sp>
        </mc:Choice>
        <mc:Fallback xmlns="">
          <p:sp>
            <p:nvSpPr>
              <p:cNvPr id="5" name="文本框 4">
                <a:extLst>
                  <a:ext uri="{FF2B5EF4-FFF2-40B4-BE49-F238E27FC236}">
                    <a16:creationId xmlns:a16="http://schemas.microsoft.com/office/drawing/2014/main" id="{39BB8D8B-AE49-407C-92CE-6D20ED77991C}"/>
                  </a:ext>
                </a:extLst>
              </p:cNvPr>
              <p:cNvSpPr txBox="1">
                <a:spLocks noRot="1" noChangeAspect="1" noMove="1" noResize="1" noEditPoints="1" noAdjustHandles="1" noChangeArrowheads="1" noChangeShapeType="1" noTextEdit="1"/>
              </p:cNvSpPr>
              <p:nvPr/>
            </p:nvSpPr>
            <p:spPr>
              <a:xfrm>
                <a:off x="127817" y="2567607"/>
                <a:ext cx="3601155" cy="667619"/>
              </a:xfrm>
              <a:prstGeom prst="rect">
                <a:avLst/>
              </a:prstGeom>
              <a:blipFill>
                <a:blip r:embed="rId3"/>
                <a:stretch>
                  <a:fillRect/>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83A63E56-3727-4B62-B75F-B8302DD9C6B5}"/>
              </a:ext>
            </a:extLst>
          </p:cNvPr>
          <p:cNvGrpSpPr/>
          <p:nvPr/>
        </p:nvGrpSpPr>
        <p:grpSpPr>
          <a:xfrm>
            <a:off x="4130040" y="1171323"/>
            <a:ext cx="4886142" cy="1893532"/>
            <a:chOff x="212437" y="4067714"/>
            <a:chExt cx="4305127" cy="1610025"/>
          </a:xfrm>
        </p:grpSpPr>
        <p:pic>
          <p:nvPicPr>
            <p:cNvPr id="7" name="图片 6" descr="图示&#10;&#10;描述已自动生成">
              <a:extLst>
                <a:ext uri="{FF2B5EF4-FFF2-40B4-BE49-F238E27FC236}">
                  <a16:creationId xmlns:a16="http://schemas.microsoft.com/office/drawing/2014/main" id="{F9D9E1A7-D9E3-4ECD-8257-4EDCF308F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437" y="4067714"/>
              <a:ext cx="4305127" cy="1381487"/>
            </a:xfrm>
            <a:prstGeom prst="rect">
              <a:avLst/>
            </a:prstGeom>
            <a:ln>
              <a:noFill/>
            </a:ln>
          </p:spPr>
        </p:pic>
        <p:sp>
          <p:nvSpPr>
            <p:cNvPr id="8" name="文本框 7">
              <a:extLst>
                <a:ext uri="{FF2B5EF4-FFF2-40B4-BE49-F238E27FC236}">
                  <a16:creationId xmlns:a16="http://schemas.microsoft.com/office/drawing/2014/main" id="{3FC23A75-5483-4FCC-B4B9-2EA7E15D5066}"/>
                </a:ext>
              </a:extLst>
            </p:cNvPr>
            <p:cNvSpPr txBox="1"/>
            <p:nvPr/>
          </p:nvSpPr>
          <p:spPr>
            <a:xfrm>
              <a:off x="610345" y="5402459"/>
              <a:ext cx="3816304" cy="275280"/>
            </a:xfrm>
            <a:prstGeom prst="rect">
              <a:avLst/>
            </a:prstGeom>
            <a:noFill/>
          </p:spPr>
          <p:txBody>
            <a:bodyPr wrap="square" rtlCol="0">
              <a:spAutoFit/>
            </a:bodyPr>
            <a:lstStyle/>
            <a:p>
              <a:r>
                <a:rPr lang="en-US" altLang="zh-CN" sz="1100" dirty="0"/>
                <a:t>Attention gate addictive for skip connections</a:t>
              </a:r>
              <a:endParaRPr lang="zh-CN" altLang="en-US" sz="1100" dirty="0"/>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C71FB7C-8ED8-41AE-9CEE-D5AF2402F827}"/>
                  </a:ext>
                </a:extLst>
              </p:cNvPr>
              <p:cNvSpPr txBox="1"/>
              <p:nvPr/>
            </p:nvSpPr>
            <p:spPr>
              <a:xfrm>
                <a:off x="127817" y="3301396"/>
                <a:ext cx="9016183" cy="542393"/>
              </a:xfrm>
              <a:prstGeom prst="rect">
                <a:avLst/>
              </a:prstGeom>
              <a:noFill/>
            </p:spPr>
            <p:txBody>
              <a:bodyPr wrap="square" rtlCol="0">
                <a:spAutoFit/>
              </a:bodyPr>
              <a:lstStyle/>
              <a:p>
                <a:r>
                  <a:rPr lang="en-US" altLang="zh-CN" sz="1400" b="0" dirty="0">
                    <a:cs typeface="Times" panose="02020603050405020304" pitchFamily="18" charset="0"/>
                  </a:rPr>
                  <a:t>Where </a:t>
                </a:r>
                <a14:m>
                  <m:oMath xmlns:m="http://schemas.openxmlformats.org/officeDocument/2006/math">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𝑊</m:t>
                        </m:r>
                      </m:e>
                      <m:sub>
                        <m:r>
                          <a:rPr lang="en-US" altLang="zh-CN" sz="1400" b="0" i="1" smtClean="0">
                            <a:latin typeface="Cambria Math" panose="02040503050406030204" pitchFamily="18" charset="0"/>
                            <a:cs typeface="Times" panose="02020603050405020304" pitchFamily="18" charset="0"/>
                          </a:rPr>
                          <m:t>𝑔</m:t>
                        </m:r>
                      </m:sub>
                    </m:sSub>
                    <m:r>
                      <a:rPr lang="en-US" altLang="zh-CN" sz="1400" b="0" i="1" smtClean="0">
                        <a:latin typeface="Cambria Math" panose="02040503050406030204" pitchFamily="18" charset="0"/>
                        <a:cs typeface="Times" panose="02020603050405020304" pitchFamily="18" charset="0"/>
                      </a:rPr>
                      <m:t>, </m:t>
                    </m:r>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𝑊</m:t>
                        </m:r>
                      </m:e>
                      <m:sub>
                        <m:r>
                          <a:rPr lang="en-US" altLang="zh-CN" sz="1400" b="0" i="1" smtClean="0">
                            <a:latin typeface="Cambria Math" panose="02040503050406030204" pitchFamily="18" charset="0"/>
                            <a:cs typeface="Times" panose="02020603050405020304" pitchFamily="18" charset="0"/>
                          </a:rPr>
                          <m:t>𝑥</m:t>
                        </m:r>
                      </m:sub>
                    </m:sSub>
                    <m:r>
                      <a:rPr lang="en-US" altLang="zh-CN" sz="1400" b="0" i="1" smtClean="0">
                        <a:latin typeface="Cambria Math" panose="02040503050406030204" pitchFamily="18" charset="0"/>
                        <a:cs typeface="Times" panose="02020603050405020304" pitchFamily="18" charset="0"/>
                      </a:rPr>
                      <m:t>,</m:t>
                    </m:r>
                    <m:r>
                      <a:rPr lang="en-US" altLang="zh-CN" sz="1400" b="0" i="1" smtClean="0">
                        <a:latin typeface="Cambria Math" panose="02040503050406030204" pitchFamily="18" charset="0"/>
                        <a:cs typeface="Times" panose="02020603050405020304" pitchFamily="18" charset="0"/>
                      </a:rPr>
                      <m:t>𝜙</m:t>
                    </m:r>
                  </m:oMath>
                </a14:m>
                <a:r>
                  <a:rPr lang="zh-CN" altLang="en-US" sz="1400" dirty="0">
                    <a:cs typeface="Times" panose="02020603050405020304" pitchFamily="18" charset="0"/>
                  </a:rPr>
                  <a:t> </a:t>
                </a:r>
                <a:r>
                  <a:rPr lang="en-US" altLang="zh-CN" sz="1400" dirty="0">
                    <a:cs typeface="Times" panose="02020603050405020304" pitchFamily="18" charset="0"/>
                  </a:rPr>
                  <a:t>are </a:t>
                </a:r>
                <a14:m>
                  <m:oMath xmlns:m="http://schemas.openxmlformats.org/officeDocument/2006/math">
                    <m:r>
                      <a:rPr lang="en-US" altLang="zh-CN" sz="1400" b="0" i="1" smtClean="0">
                        <a:latin typeface="Cambria Math" panose="02040503050406030204" pitchFamily="18" charset="0"/>
                        <a:cs typeface="Times" panose="02020603050405020304" pitchFamily="18" charset="0"/>
                      </a:rPr>
                      <m:t>1×1×1</m:t>
                    </m:r>
                  </m:oMath>
                </a14:m>
                <a:r>
                  <a:rPr lang="en-US" altLang="zh-CN" sz="1400" dirty="0">
                    <a:cs typeface="Times" panose="02020603050405020304" pitchFamily="18" charset="0"/>
                  </a:rPr>
                  <a:t>convolution;  </a:t>
                </a:r>
                <a14:m>
                  <m:oMath xmlns:m="http://schemas.openxmlformats.org/officeDocument/2006/math">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𝑏</m:t>
                        </m:r>
                      </m:e>
                      <m:sub>
                        <m:r>
                          <a:rPr lang="en-US" altLang="zh-CN" sz="1400" b="0" i="1" smtClean="0">
                            <a:latin typeface="Cambria Math" panose="02040503050406030204" pitchFamily="18" charset="0"/>
                            <a:cs typeface="Times" panose="02020603050405020304" pitchFamily="18" charset="0"/>
                          </a:rPr>
                          <m:t>𝑔</m:t>
                        </m:r>
                      </m:sub>
                    </m:sSub>
                    <m:r>
                      <a:rPr lang="en-US" altLang="zh-CN" sz="1400" b="0" i="1" smtClean="0">
                        <a:latin typeface="Cambria Math" panose="02040503050406030204" pitchFamily="18" charset="0"/>
                        <a:cs typeface="Times" panose="02020603050405020304" pitchFamily="18" charset="0"/>
                      </a:rPr>
                      <m:t>, </m:t>
                    </m:r>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𝑏</m:t>
                        </m:r>
                      </m:e>
                      <m:sub>
                        <m:r>
                          <a:rPr lang="en-US" altLang="zh-CN" sz="1400" b="0" i="1" smtClean="0">
                            <a:latin typeface="Cambria Math" panose="02040503050406030204" pitchFamily="18" charset="0"/>
                            <a:cs typeface="Times" panose="02020603050405020304" pitchFamily="18" charset="0"/>
                          </a:rPr>
                          <m:t>𝜙</m:t>
                        </m:r>
                      </m:sub>
                    </m:sSub>
                  </m:oMath>
                </a14:m>
                <a:r>
                  <a:rPr lang="en-US" altLang="zh-CN" sz="1400" dirty="0">
                    <a:cs typeface="Times" panose="02020603050405020304" pitchFamily="18" charset="0"/>
                  </a:rPr>
                  <a:t>are related biases; </a:t>
                </a:r>
                <a14:m>
                  <m:oMath xmlns:m="http://schemas.openxmlformats.org/officeDocument/2006/math">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𝜎</m:t>
                        </m:r>
                      </m:e>
                      <m:sub>
                        <m:r>
                          <a:rPr lang="en-US" altLang="zh-CN" sz="1400" b="0" i="1" smtClean="0">
                            <a:latin typeface="Cambria Math" panose="02040503050406030204" pitchFamily="18" charset="0"/>
                            <a:cs typeface="Times" panose="02020603050405020304" pitchFamily="18" charset="0"/>
                          </a:rPr>
                          <m:t>1</m:t>
                        </m:r>
                      </m:sub>
                    </m:sSub>
                  </m:oMath>
                </a14:m>
                <a:r>
                  <a:rPr lang="zh-CN" altLang="en-US" sz="1400" dirty="0">
                    <a:cs typeface="Times" panose="02020603050405020304" pitchFamily="18" charset="0"/>
                  </a:rPr>
                  <a:t> </a:t>
                </a:r>
                <a:r>
                  <a:rPr lang="en-US" altLang="zh-CN" sz="1400" dirty="0">
                    <a:cs typeface="Times" panose="02020603050405020304" pitchFamily="18" charset="0"/>
                  </a:rPr>
                  <a:t>is the ReLU activation; </a:t>
                </a:r>
                <a14:m>
                  <m:oMath xmlns:m="http://schemas.openxmlformats.org/officeDocument/2006/math">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𝜎</m:t>
                        </m:r>
                      </m:e>
                      <m:sub>
                        <m:r>
                          <a:rPr lang="en-US" altLang="zh-CN" sz="1400" b="0" i="1" smtClean="0">
                            <a:latin typeface="Cambria Math" panose="02040503050406030204" pitchFamily="18" charset="0"/>
                            <a:cs typeface="Times" panose="02020603050405020304" pitchFamily="18" charset="0"/>
                          </a:rPr>
                          <m:t>2</m:t>
                        </m:r>
                      </m:sub>
                    </m:sSub>
                  </m:oMath>
                </a14:m>
                <a:r>
                  <a:rPr lang="zh-CN" altLang="en-US" sz="1400" dirty="0">
                    <a:cs typeface="Times" panose="02020603050405020304" pitchFamily="18" charset="0"/>
                  </a:rPr>
                  <a:t> </a:t>
                </a:r>
                <a:r>
                  <a:rPr lang="en-US" altLang="zh-CN" sz="1400" dirty="0">
                    <a:cs typeface="Times" panose="02020603050405020304" pitchFamily="18" charset="0"/>
                  </a:rPr>
                  <a:t>is the sigmoid activation. The out put of attention gate module is the element-wise multiplication of gate signal and attention coefficient.</a:t>
                </a:r>
                <a:endParaRPr lang="zh-CN" altLang="en-US" sz="1400" dirty="0">
                  <a:cs typeface="Times" panose="02020603050405020304" pitchFamily="18" charset="0"/>
                </a:endParaRPr>
              </a:p>
            </p:txBody>
          </p:sp>
        </mc:Choice>
        <mc:Fallback xmlns="">
          <p:sp>
            <p:nvSpPr>
              <p:cNvPr id="10" name="文本框 9">
                <a:extLst>
                  <a:ext uri="{FF2B5EF4-FFF2-40B4-BE49-F238E27FC236}">
                    <a16:creationId xmlns:a16="http://schemas.microsoft.com/office/drawing/2014/main" id="{7C71FB7C-8ED8-41AE-9CEE-D5AF2402F827}"/>
                  </a:ext>
                </a:extLst>
              </p:cNvPr>
              <p:cNvSpPr txBox="1">
                <a:spLocks noRot="1" noChangeAspect="1" noMove="1" noResize="1" noEditPoints="1" noAdjustHandles="1" noChangeArrowheads="1" noChangeShapeType="1" noTextEdit="1"/>
              </p:cNvSpPr>
              <p:nvPr/>
            </p:nvSpPr>
            <p:spPr>
              <a:xfrm>
                <a:off x="127817" y="3301396"/>
                <a:ext cx="9016183" cy="542393"/>
              </a:xfrm>
              <a:prstGeom prst="rect">
                <a:avLst/>
              </a:prstGeom>
              <a:blipFill>
                <a:blip r:embed="rId5"/>
                <a:stretch>
                  <a:fillRect l="-203" t="-2247" b="-101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734F00C-97D3-4D06-BE96-1D66BED09FCC}"/>
                  </a:ext>
                </a:extLst>
              </p:cNvPr>
              <p:cNvSpPr txBox="1"/>
              <p:nvPr/>
            </p:nvSpPr>
            <p:spPr>
              <a:xfrm>
                <a:off x="342900" y="4229100"/>
                <a:ext cx="5989320" cy="523220"/>
              </a:xfrm>
              <a:prstGeom prst="rect">
                <a:avLst/>
              </a:prstGeom>
              <a:noFill/>
            </p:spPr>
            <p:txBody>
              <a:bodyPr wrap="square" rtlCol="0">
                <a:spAutoFit/>
              </a:bodyPr>
              <a:lstStyle/>
              <a:p>
                <a:r>
                  <a:rPr lang="en-US" altLang="zh-CN" sz="1400" dirty="0"/>
                  <a:t>For common doubleConv layer, the parameter numbers is</a:t>
                </a: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3×3×</m:t>
                      </m:r>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𝑖𝑛</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𝑜𝑢𝑡</m:t>
                          </m:r>
                        </m:sub>
                      </m:sSub>
                      <m:r>
                        <a:rPr lang="en-US" altLang="zh-CN" sz="1400" b="0" i="1" smtClean="0">
                          <a:latin typeface="Cambria Math" panose="02040503050406030204" pitchFamily="18" charset="0"/>
                        </a:rPr>
                        <m:t>+3×3×</m:t>
                      </m:r>
                      <m:r>
                        <a:rPr lang="en-US" altLang="zh-CN" sz="1400" b="0" i="1" smtClean="0">
                          <a:latin typeface="Cambria Math" panose="02040503050406030204" pitchFamily="18" charset="0"/>
                        </a:rPr>
                        <m:t>𝑐h𝑎𝑛𝑛𝑒</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𝑜𝑢𝑡</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𝑜𝑢𝑡</m:t>
                          </m:r>
                        </m:sub>
                      </m:sSub>
                    </m:oMath>
                  </m:oMathPara>
                </a14:m>
                <a:endParaRPr lang="zh-CN" altLang="en-US" sz="1400" dirty="0"/>
              </a:p>
            </p:txBody>
          </p:sp>
        </mc:Choice>
        <mc:Fallback xmlns="">
          <p:sp>
            <p:nvSpPr>
              <p:cNvPr id="11" name="文本框 10">
                <a:extLst>
                  <a:ext uri="{FF2B5EF4-FFF2-40B4-BE49-F238E27FC236}">
                    <a16:creationId xmlns:a16="http://schemas.microsoft.com/office/drawing/2014/main" id="{B734F00C-97D3-4D06-BE96-1D66BED09FCC}"/>
                  </a:ext>
                </a:extLst>
              </p:cNvPr>
              <p:cNvSpPr txBox="1">
                <a:spLocks noRot="1" noChangeAspect="1" noMove="1" noResize="1" noEditPoints="1" noAdjustHandles="1" noChangeArrowheads="1" noChangeShapeType="1" noTextEdit="1"/>
              </p:cNvSpPr>
              <p:nvPr/>
            </p:nvSpPr>
            <p:spPr>
              <a:xfrm>
                <a:off x="342900" y="4229100"/>
                <a:ext cx="5989320" cy="523220"/>
              </a:xfrm>
              <a:prstGeom prst="rect">
                <a:avLst/>
              </a:prstGeom>
              <a:blipFill>
                <a:blip r:embed="rId6"/>
                <a:stretch>
                  <a:fillRect l="-305" t="-2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07D47D7-4D55-41E2-A41E-E89D31BDB348}"/>
                  </a:ext>
                </a:extLst>
              </p:cNvPr>
              <p:cNvSpPr txBox="1"/>
              <p:nvPr/>
            </p:nvSpPr>
            <p:spPr>
              <a:xfrm>
                <a:off x="342900" y="4971597"/>
                <a:ext cx="5783580" cy="771878"/>
              </a:xfrm>
              <a:prstGeom prst="rect">
                <a:avLst/>
              </a:prstGeom>
              <a:noFill/>
            </p:spPr>
            <p:txBody>
              <a:bodyPr wrap="square" rtlCol="0">
                <a:spAutoFit/>
              </a:bodyPr>
              <a:lstStyle/>
              <a:p>
                <a:r>
                  <a:rPr lang="en-US" altLang="zh-CN" sz="1400" dirty="0"/>
                  <a:t>For Squeeze module layer, the parameter numbers is</a:t>
                </a: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𝑖𝑛</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𝑜𝑢𝑡</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𝑚𝑖𝑑</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𝑒𝑥𝑝𝑎𝑛𝑑</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+3×3×</m:t>
                      </m:r>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𝑚𝑖𝑑</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𝑜𝑢𝑡</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𝑐h𝑎𝑛𝑛𝑒𝑙</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𝑒𝑥𝑝𝑎𝑛𝑑</m:t>
                          </m:r>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oMath>
                  </m:oMathPara>
                </a14:m>
                <a:endParaRPr lang="zh-CN" altLang="en-US" sz="1400" dirty="0"/>
              </a:p>
            </p:txBody>
          </p:sp>
        </mc:Choice>
        <mc:Fallback xmlns="">
          <p:sp>
            <p:nvSpPr>
              <p:cNvPr id="12" name="文本框 11">
                <a:extLst>
                  <a:ext uri="{FF2B5EF4-FFF2-40B4-BE49-F238E27FC236}">
                    <a16:creationId xmlns:a16="http://schemas.microsoft.com/office/drawing/2014/main" id="{407D47D7-4D55-41E2-A41E-E89D31BDB348}"/>
                  </a:ext>
                </a:extLst>
              </p:cNvPr>
              <p:cNvSpPr txBox="1">
                <a:spLocks noRot="1" noChangeAspect="1" noMove="1" noResize="1" noEditPoints="1" noAdjustHandles="1" noChangeArrowheads="1" noChangeShapeType="1" noTextEdit="1"/>
              </p:cNvSpPr>
              <p:nvPr/>
            </p:nvSpPr>
            <p:spPr>
              <a:xfrm>
                <a:off x="342900" y="4971597"/>
                <a:ext cx="5783580" cy="771878"/>
              </a:xfrm>
              <a:prstGeom prst="rect">
                <a:avLst/>
              </a:prstGeom>
              <a:blipFill>
                <a:blip r:embed="rId7"/>
                <a:stretch>
                  <a:fillRect l="-316" t="-1587" b="-1587"/>
                </a:stretch>
              </a:blipFill>
            </p:spPr>
            <p:txBody>
              <a:bodyPr/>
              <a:lstStyle/>
              <a:p>
                <a:r>
                  <a:rPr lang="zh-CN" altLang="en-US">
                    <a:noFill/>
                  </a:rPr>
                  <a:t> </a:t>
                </a:r>
              </a:p>
            </p:txBody>
          </p:sp>
        </mc:Fallback>
      </mc:AlternateContent>
      <p:graphicFrame>
        <p:nvGraphicFramePr>
          <p:cNvPr id="13" name="表格 13">
            <a:extLst>
              <a:ext uri="{FF2B5EF4-FFF2-40B4-BE49-F238E27FC236}">
                <a16:creationId xmlns:a16="http://schemas.microsoft.com/office/drawing/2014/main" id="{5E906100-AB10-43D8-8CE7-AE23E5AAB289}"/>
              </a:ext>
            </a:extLst>
          </p:cNvPr>
          <p:cNvGraphicFramePr>
            <a:graphicFrameLocks noGrp="1"/>
          </p:cNvGraphicFramePr>
          <p:nvPr>
            <p:extLst>
              <p:ext uri="{D42A27DB-BD31-4B8C-83A1-F6EECF244321}">
                <p14:modId xmlns:p14="http://schemas.microsoft.com/office/powerpoint/2010/main" val="4251788349"/>
              </p:ext>
            </p:extLst>
          </p:nvPr>
        </p:nvGraphicFramePr>
        <p:xfrm>
          <a:off x="6332220" y="3948572"/>
          <a:ext cx="2484120" cy="1437535"/>
        </p:xfrm>
        <a:graphic>
          <a:graphicData uri="http://schemas.openxmlformats.org/drawingml/2006/table">
            <a:tbl>
              <a:tblPr firstRow="1" bandRow="1">
                <a:tableStyleId>{5C22544A-7EE6-4342-B048-85BDC9FD1C3A}</a:tableStyleId>
              </a:tblPr>
              <a:tblGrid>
                <a:gridCol w="1242060">
                  <a:extLst>
                    <a:ext uri="{9D8B030D-6E8A-4147-A177-3AD203B41FA5}">
                      <a16:colId xmlns:a16="http://schemas.microsoft.com/office/drawing/2014/main" val="2539057219"/>
                    </a:ext>
                  </a:extLst>
                </a:gridCol>
                <a:gridCol w="1242060">
                  <a:extLst>
                    <a:ext uri="{9D8B030D-6E8A-4147-A177-3AD203B41FA5}">
                      <a16:colId xmlns:a16="http://schemas.microsoft.com/office/drawing/2014/main" val="3060476648"/>
                    </a:ext>
                  </a:extLst>
                </a:gridCol>
              </a:tblGrid>
              <a:tr h="340255">
                <a:tc gridSpan="2">
                  <a:txBody>
                    <a:bodyPr/>
                    <a:lstStyle/>
                    <a:p>
                      <a:r>
                        <a:rPr lang="en-US" altLang="zh-CN" sz="1200" dirty="0">
                          <a:solidFill>
                            <a:schemeClr val="tx1"/>
                          </a:solidFill>
                          <a:latin typeface="Times" panose="02020603050405020304" pitchFamily="18" charset="0"/>
                          <a:cs typeface="Times" panose="02020603050405020304" pitchFamily="18" charset="0"/>
                        </a:rPr>
                        <a:t>In_channels = 64, Out_channels = 128, Mid_channels = 75, expand1_channels = 15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r>
                        <a:rPr lang="en-US" altLang="zh-CN" dirty="0" err="1"/>
                        <a:t>Out_channels</a:t>
                      </a:r>
                      <a:r>
                        <a:rPr lang="en-US" altLang="zh-CN" dirty="0"/>
                        <a:t> = 128</a:t>
                      </a:r>
                      <a:endParaRPr lang="zh-CN" altLang="en-US" dirty="0"/>
                    </a:p>
                  </a:txBody>
                  <a:tcPr/>
                </a:tc>
                <a:extLst>
                  <a:ext uri="{0D108BD9-81ED-4DB2-BD59-A6C34878D82A}">
                    <a16:rowId xmlns:a16="http://schemas.microsoft.com/office/drawing/2014/main" val="461119740"/>
                  </a:ext>
                </a:extLst>
              </a:tr>
              <a:tr h="340255">
                <a:tc>
                  <a:txBody>
                    <a:bodyPr/>
                    <a:lstStyle/>
                    <a:p>
                      <a:r>
                        <a:rPr lang="en-US" altLang="zh-CN" sz="1200" dirty="0">
                          <a:latin typeface="Times" panose="02020603050405020304" pitchFamily="18" charset="0"/>
                          <a:cs typeface="Times" panose="02020603050405020304" pitchFamily="18" charset="0"/>
                        </a:rPr>
                        <a:t>Common doubleConv</a:t>
                      </a:r>
                      <a:endParaRPr lang="zh-CN" altLang="en-US" sz="1200" dirty="0">
                        <a:latin typeface="Times" panose="02020603050405020304" pitchFamily="18" charset="0"/>
                        <a:cs typeface="Times"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r>
                        <a:rPr lang="en-US" altLang="zh-CN" sz="1200" dirty="0">
                          <a:latin typeface="Times" panose="02020603050405020304" pitchFamily="18" charset="0"/>
                          <a:cs typeface="Times" panose="02020603050405020304" pitchFamily="18" charset="0"/>
                        </a:rPr>
                        <a:t>221184</a:t>
                      </a:r>
                      <a:endParaRPr lang="zh-CN" altLang="en-US" sz="1200" dirty="0">
                        <a:latin typeface="Times" panose="02020603050405020304" pitchFamily="18" charset="0"/>
                        <a:cs typeface="Times"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32833914"/>
                  </a:ext>
                </a:extLst>
              </a:tr>
              <a:tr h="340255">
                <a:tc>
                  <a:txBody>
                    <a:bodyPr/>
                    <a:lstStyle/>
                    <a:p>
                      <a:r>
                        <a:rPr lang="en-US" altLang="zh-CN" sz="1200" dirty="0">
                          <a:latin typeface="Times" panose="02020603050405020304" pitchFamily="18" charset="0"/>
                          <a:cs typeface="Times" panose="02020603050405020304" pitchFamily="18" charset="0"/>
                        </a:rPr>
                        <a:t>Squeeze module</a:t>
                      </a:r>
                      <a:endParaRPr lang="zh-CN" altLang="en-US" sz="1200" dirty="0">
                        <a:latin typeface="Times" panose="02020603050405020304" pitchFamily="18" charset="0"/>
                        <a:cs typeface="Times" panose="02020603050405020304" pitchFamily="18" charset="0"/>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1200" dirty="0">
                          <a:latin typeface="Times" panose="02020603050405020304" pitchFamily="18" charset="0"/>
                          <a:cs typeface="Times" panose="02020603050405020304" pitchFamily="18" charset="0"/>
                        </a:rPr>
                        <a:t>82200</a:t>
                      </a:r>
                      <a:endParaRPr lang="zh-CN" altLang="en-US" sz="1200" dirty="0">
                        <a:latin typeface="Times" panose="02020603050405020304" pitchFamily="18" charset="0"/>
                        <a:cs typeface="Times" panose="02020603050405020304" pitchFamily="18" charset="0"/>
                      </a:endParaRP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0242795"/>
                  </a:ext>
                </a:extLst>
              </a:tr>
            </a:tbl>
          </a:graphicData>
        </a:graphic>
      </p:graphicFrame>
      <p:sp>
        <p:nvSpPr>
          <p:cNvPr id="14" name="文本框 13">
            <a:extLst>
              <a:ext uri="{FF2B5EF4-FFF2-40B4-BE49-F238E27FC236}">
                <a16:creationId xmlns:a16="http://schemas.microsoft.com/office/drawing/2014/main" id="{3F1C87DE-1249-406C-8FFE-8ECF0CFAB2E8}"/>
              </a:ext>
            </a:extLst>
          </p:cNvPr>
          <p:cNvSpPr txBox="1"/>
          <p:nvPr/>
        </p:nvSpPr>
        <p:spPr>
          <a:xfrm>
            <a:off x="6332220" y="5386107"/>
            <a:ext cx="2758440" cy="461665"/>
          </a:xfrm>
          <a:prstGeom prst="rect">
            <a:avLst/>
          </a:prstGeom>
          <a:noFill/>
        </p:spPr>
        <p:txBody>
          <a:bodyPr wrap="square" rtlCol="0">
            <a:spAutoFit/>
          </a:bodyPr>
          <a:lstStyle/>
          <a:p>
            <a:r>
              <a:rPr lang="en-US" altLang="zh-CN" sz="1200" dirty="0"/>
              <a:t>Comparison of parameter numbers of down-sampling layer</a:t>
            </a:r>
            <a:endParaRPr lang="zh-CN" altLang="en-US" sz="1200" dirty="0"/>
          </a:p>
        </p:txBody>
      </p:sp>
    </p:spTree>
    <p:extLst>
      <p:ext uri="{BB962C8B-B14F-4D97-AF65-F5344CB8AC3E}">
        <p14:creationId xmlns:p14="http://schemas.microsoft.com/office/powerpoint/2010/main" val="2878605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50464" y="764682"/>
            <a:ext cx="6576291" cy="338554"/>
          </a:xfrm>
          <a:prstGeom prst="rect">
            <a:avLst/>
          </a:prstGeom>
          <a:noFill/>
        </p:spPr>
        <p:txBody>
          <a:bodyPr wrap="square" rtlCol="0">
            <a:spAutoFit/>
          </a:bodyPr>
          <a:lstStyle/>
          <a:p>
            <a:r>
              <a:rPr lang="en-US" altLang="zh-CN" sz="1600" dirty="0"/>
              <a:t>CA-based Wildfire Prediction</a:t>
            </a:r>
            <a:endParaRPr lang="zh-CN" altLang="en-US" sz="1600" dirty="0"/>
          </a:p>
        </p:txBody>
      </p:sp>
      <p:grpSp>
        <p:nvGrpSpPr>
          <p:cNvPr id="59" name="组合 58">
            <a:extLst>
              <a:ext uri="{FF2B5EF4-FFF2-40B4-BE49-F238E27FC236}">
                <a16:creationId xmlns:a16="http://schemas.microsoft.com/office/drawing/2014/main" id="{64C797C9-82BE-4CAB-902B-6CACB5F921B7}"/>
              </a:ext>
            </a:extLst>
          </p:cNvPr>
          <p:cNvGrpSpPr/>
          <p:nvPr/>
        </p:nvGrpSpPr>
        <p:grpSpPr>
          <a:xfrm>
            <a:off x="127818" y="1402986"/>
            <a:ext cx="4639113" cy="3996103"/>
            <a:chOff x="237687" y="1556593"/>
            <a:chExt cx="5137877" cy="3182426"/>
          </a:xfrm>
        </p:grpSpPr>
        <p:sp>
          <p:nvSpPr>
            <p:cNvPr id="18" name="流程图: 磁盘 17">
              <a:extLst>
                <a:ext uri="{FF2B5EF4-FFF2-40B4-BE49-F238E27FC236}">
                  <a16:creationId xmlns:a16="http://schemas.microsoft.com/office/drawing/2014/main" id="{D4BA9D0F-3C4F-4476-A9E9-C1EFDE3118E4}"/>
                </a:ext>
              </a:extLst>
            </p:cNvPr>
            <p:cNvSpPr/>
            <p:nvPr/>
          </p:nvSpPr>
          <p:spPr bwMode="auto">
            <a:xfrm>
              <a:off x="1581379" y="1556593"/>
              <a:ext cx="2380862" cy="685927"/>
            </a:xfrm>
            <a:prstGeom prst="flowChartMagneticDisk">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altLang="zh-CN" sz="1400" b="0" i="0" u="none" strike="noStrike" cap="none" normalizeH="0" baseline="0" dirty="0">
                  <a:ln>
                    <a:noFill/>
                  </a:ln>
                  <a:solidFill>
                    <a:schemeClr val="tx1"/>
                  </a:solidFill>
                  <a:effectLst/>
                  <a:latin typeface="Times" panose="02020603050405020304" pitchFamily="18" charset="0"/>
                </a:rPr>
                <a:t>Historical wildfire and environment dataset</a:t>
              </a:r>
              <a:endParaRPr kumimoji="0" lang="zh-CN" altLang="en-US" sz="1400" b="0" i="0" u="none" strike="noStrike" cap="none" normalizeH="0" baseline="0" dirty="0">
                <a:ln>
                  <a:noFill/>
                </a:ln>
                <a:solidFill>
                  <a:schemeClr val="tx1"/>
                </a:solidFill>
                <a:effectLst/>
                <a:latin typeface="Times"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panose="02020603050405020304" pitchFamily="18" charset="0"/>
              </a:endParaRPr>
            </a:p>
          </p:txBody>
        </p:sp>
        <p:sp>
          <p:nvSpPr>
            <p:cNvPr id="21" name="矩形 20">
              <a:extLst>
                <a:ext uri="{FF2B5EF4-FFF2-40B4-BE49-F238E27FC236}">
                  <a16:creationId xmlns:a16="http://schemas.microsoft.com/office/drawing/2014/main" id="{939519D8-B388-45C9-9B16-284EF66164D9}"/>
                </a:ext>
              </a:extLst>
            </p:cNvPr>
            <p:cNvSpPr/>
            <p:nvPr/>
          </p:nvSpPr>
          <p:spPr bwMode="auto">
            <a:xfrm>
              <a:off x="237687" y="3319743"/>
              <a:ext cx="2476313" cy="64397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DNN optimize parameters of spreading (ROS) of fire</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sp>
          <p:nvSpPr>
            <p:cNvPr id="24" name="矩形 23">
              <a:extLst>
                <a:ext uri="{FF2B5EF4-FFF2-40B4-BE49-F238E27FC236}">
                  <a16:creationId xmlns:a16="http://schemas.microsoft.com/office/drawing/2014/main" id="{922EA35C-F5F6-464D-BCA0-F522D42264C5}"/>
                </a:ext>
              </a:extLst>
            </p:cNvPr>
            <p:cNvSpPr/>
            <p:nvPr/>
          </p:nvSpPr>
          <p:spPr bwMode="auto">
            <a:xfrm>
              <a:off x="2899251" y="2932585"/>
              <a:ext cx="2476313" cy="765828"/>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DNN regression for burning probability of cellular automata (CA)</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cxnSp>
          <p:nvCxnSpPr>
            <p:cNvPr id="6" name="直接连接符 5">
              <a:extLst>
                <a:ext uri="{FF2B5EF4-FFF2-40B4-BE49-F238E27FC236}">
                  <a16:creationId xmlns:a16="http://schemas.microsoft.com/office/drawing/2014/main" id="{C0F2B8C1-52B3-4041-81D7-B2315250507B}"/>
                </a:ext>
              </a:extLst>
            </p:cNvPr>
            <p:cNvCxnSpPr>
              <a:cxnSpLocks/>
              <a:stCxn id="18" idx="3"/>
            </p:cNvCxnSpPr>
            <p:nvPr/>
          </p:nvCxnSpPr>
          <p:spPr bwMode="auto">
            <a:xfrm>
              <a:off x="2771810" y="2242520"/>
              <a:ext cx="0" cy="2783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连接符: 肘形 14">
              <a:extLst>
                <a:ext uri="{FF2B5EF4-FFF2-40B4-BE49-F238E27FC236}">
                  <a16:creationId xmlns:a16="http://schemas.microsoft.com/office/drawing/2014/main" id="{08E04E8A-F93E-427F-98E9-30C6F359731D}"/>
                </a:ext>
              </a:extLst>
            </p:cNvPr>
            <p:cNvCxnSpPr>
              <a:endCxn id="24" idx="0"/>
            </p:cNvCxnSpPr>
            <p:nvPr/>
          </p:nvCxnSpPr>
          <p:spPr bwMode="auto">
            <a:xfrm>
              <a:off x="2714000" y="2520863"/>
              <a:ext cx="1423408" cy="411722"/>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连接符: 肘形 31">
              <a:extLst>
                <a:ext uri="{FF2B5EF4-FFF2-40B4-BE49-F238E27FC236}">
                  <a16:creationId xmlns:a16="http://schemas.microsoft.com/office/drawing/2014/main" id="{23F09858-BBBF-4851-92DD-4467204B46AC}"/>
                </a:ext>
              </a:extLst>
            </p:cNvPr>
            <p:cNvCxnSpPr>
              <a:stCxn id="24" idx="2"/>
            </p:cNvCxnSpPr>
            <p:nvPr/>
          </p:nvCxnSpPr>
          <p:spPr bwMode="auto">
            <a:xfrm rot="5400000">
              <a:off x="3197006" y="3131535"/>
              <a:ext cx="373525" cy="1507281"/>
            </a:xfrm>
            <a:prstGeom prst="bentConnector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 name="矩形 44">
              <a:extLst>
                <a:ext uri="{FF2B5EF4-FFF2-40B4-BE49-F238E27FC236}">
                  <a16:creationId xmlns:a16="http://schemas.microsoft.com/office/drawing/2014/main" id="{A12F5FB6-158A-4BDC-8DB5-12196464BB58}"/>
                </a:ext>
              </a:extLst>
            </p:cNvPr>
            <p:cNvSpPr/>
            <p:nvPr/>
          </p:nvSpPr>
          <p:spPr bwMode="auto">
            <a:xfrm>
              <a:off x="237687" y="2676593"/>
              <a:ext cx="2476313" cy="64397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Processing the rate of spreading (ROS) equation</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cxnSp>
          <p:nvCxnSpPr>
            <p:cNvPr id="47" name="连接符: 肘形 46">
              <a:extLst>
                <a:ext uri="{FF2B5EF4-FFF2-40B4-BE49-F238E27FC236}">
                  <a16:creationId xmlns:a16="http://schemas.microsoft.com/office/drawing/2014/main" id="{4D0E840A-C816-4ED6-BBA5-652CDF283311}"/>
                </a:ext>
              </a:extLst>
            </p:cNvPr>
            <p:cNvCxnSpPr>
              <a:cxnSpLocks/>
              <a:endCxn id="45" idx="0"/>
            </p:cNvCxnSpPr>
            <p:nvPr/>
          </p:nvCxnSpPr>
          <p:spPr bwMode="auto">
            <a:xfrm rot="10800000" flipV="1">
              <a:off x="1475844" y="2520863"/>
              <a:ext cx="1238156" cy="155729"/>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连接符: 肘形 48">
              <a:extLst>
                <a:ext uri="{FF2B5EF4-FFF2-40B4-BE49-F238E27FC236}">
                  <a16:creationId xmlns:a16="http://schemas.microsoft.com/office/drawing/2014/main" id="{5B50E049-10A6-4923-A93C-C96FEC2A9864}"/>
                </a:ext>
              </a:extLst>
            </p:cNvPr>
            <p:cNvCxnSpPr>
              <a:stCxn id="21" idx="2"/>
            </p:cNvCxnSpPr>
            <p:nvPr/>
          </p:nvCxnSpPr>
          <p:spPr bwMode="auto">
            <a:xfrm rot="16200000" flipH="1">
              <a:off x="2017541" y="3422023"/>
              <a:ext cx="107343" cy="1190737"/>
            </a:xfrm>
            <a:prstGeom prst="bentConnector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矩形 52">
              <a:extLst>
                <a:ext uri="{FF2B5EF4-FFF2-40B4-BE49-F238E27FC236}">
                  <a16:creationId xmlns:a16="http://schemas.microsoft.com/office/drawing/2014/main" id="{B1A1ACCA-63C5-47A2-AA7F-E1356CD4F126}"/>
                </a:ext>
              </a:extLst>
            </p:cNvPr>
            <p:cNvSpPr/>
            <p:nvPr/>
          </p:nvSpPr>
          <p:spPr bwMode="auto">
            <a:xfrm>
              <a:off x="1523569" y="4451558"/>
              <a:ext cx="2380862" cy="28746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States and rules of CA</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cxnSp>
          <p:nvCxnSpPr>
            <p:cNvPr id="57" name="直接箭头连接符 56">
              <a:extLst>
                <a:ext uri="{FF2B5EF4-FFF2-40B4-BE49-F238E27FC236}">
                  <a16:creationId xmlns:a16="http://schemas.microsoft.com/office/drawing/2014/main" id="{4F3E39AE-42E8-4538-A199-FE65114E2D64}"/>
                </a:ext>
              </a:extLst>
            </p:cNvPr>
            <p:cNvCxnSpPr>
              <a:cxnSpLocks/>
              <a:endCxn id="53" idx="0"/>
            </p:cNvCxnSpPr>
            <p:nvPr/>
          </p:nvCxnSpPr>
          <p:spPr bwMode="auto">
            <a:xfrm>
              <a:off x="2714000" y="4071063"/>
              <a:ext cx="0" cy="3804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7" name="组合 66">
            <a:extLst>
              <a:ext uri="{FF2B5EF4-FFF2-40B4-BE49-F238E27FC236}">
                <a16:creationId xmlns:a16="http://schemas.microsoft.com/office/drawing/2014/main" id="{4604D167-BF90-42A1-ADBA-A52B001D7048}"/>
              </a:ext>
            </a:extLst>
          </p:cNvPr>
          <p:cNvGrpSpPr/>
          <p:nvPr/>
        </p:nvGrpSpPr>
        <p:grpSpPr>
          <a:xfrm>
            <a:off x="5103252" y="1668056"/>
            <a:ext cx="3566728" cy="3521887"/>
            <a:chOff x="5479725" y="1038464"/>
            <a:chExt cx="3566728" cy="4741141"/>
          </a:xfrm>
        </p:grpSpPr>
        <p:sp>
          <p:nvSpPr>
            <p:cNvPr id="22" name="矩形 21">
              <a:extLst>
                <a:ext uri="{FF2B5EF4-FFF2-40B4-BE49-F238E27FC236}">
                  <a16:creationId xmlns:a16="http://schemas.microsoft.com/office/drawing/2014/main" id="{87299542-4B18-4110-9D2A-E19090C5E3D8}"/>
                </a:ext>
              </a:extLst>
            </p:cNvPr>
            <p:cNvSpPr/>
            <p:nvPr/>
          </p:nvSpPr>
          <p:spPr bwMode="auto">
            <a:xfrm>
              <a:off x="5779713" y="2718482"/>
              <a:ext cx="2966752" cy="128729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ROS could describe the relationship between spreading rate and the impacts of wind, vegetation and topography.</a:t>
              </a:r>
              <a:endParaRPr lang="en-US" altLang="zh-CN" sz="1400" dirty="0"/>
            </a:p>
          </p:txBody>
        </p:sp>
        <p:sp>
          <p:nvSpPr>
            <p:cNvPr id="44" name="矩形 43">
              <a:extLst>
                <a:ext uri="{FF2B5EF4-FFF2-40B4-BE49-F238E27FC236}">
                  <a16:creationId xmlns:a16="http://schemas.microsoft.com/office/drawing/2014/main" id="{286DE00E-0615-446E-9672-D785D95F292B}"/>
                </a:ext>
              </a:extLst>
            </p:cNvPr>
            <p:cNvSpPr/>
            <p:nvPr/>
          </p:nvSpPr>
          <p:spPr bwMode="auto">
            <a:xfrm>
              <a:off x="5479725" y="1038464"/>
              <a:ext cx="3566728" cy="474114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400" dirty="0"/>
                <a:t>It is such designed as considering:</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Times" panose="02020603050405020304" pitchFamily="18" charset="0"/>
              </a:endParaRPr>
            </a:p>
          </p:txBody>
        </p:sp>
        <p:sp>
          <p:nvSpPr>
            <p:cNvPr id="50" name="矩形 49">
              <a:extLst>
                <a:ext uri="{FF2B5EF4-FFF2-40B4-BE49-F238E27FC236}">
                  <a16:creationId xmlns:a16="http://schemas.microsoft.com/office/drawing/2014/main" id="{6D4B61BA-B040-46E3-93E6-5BD2AB1D302D}"/>
                </a:ext>
              </a:extLst>
            </p:cNvPr>
            <p:cNvSpPr/>
            <p:nvPr/>
          </p:nvSpPr>
          <p:spPr bwMode="auto">
            <a:xfrm>
              <a:off x="5779713" y="1481639"/>
              <a:ext cx="2966752" cy="61122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400" dirty="0"/>
                <a:t>CA could be designed for describing the  wildfire dynamics.</a:t>
              </a:r>
            </a:p>
          </p:txBody>
        </p:sp>
        <p:sp>
          <p:nvSpPr>
            <p:cNvPr id="55" name="矩形 54">
              <a:extLst>
                <a:ext uri="{FF2B5EF4-FFF2-40B4-BE49-F238E27FC236}">
                  <a16:creationId xmlns:a16="http://schemas.microsoft.com/office/drawing/2014/main" id="{F2DEEB35-0B23-4D25-AB40-194436FC0CC9}"/>
                </a:ext>
              </a:extLst>
            </p:cNvPr>
            <p:cNvSpPr/>
            <p:nvPr/>
          </p:nvSpPr>
          <p:spPr bwMode="auto">
            <a:xfrm>
              <a:off x="5779713" y="4558044"/>
              <a:ext cx="2966752" cy="104011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sz="1400" dirty="0"/>
                <a:t>DNN (attention mechanism) could optimize the parameters of ROS with lower computational complexity </a:t>
              </a:r>
            </a:p>
          </p:txBody>
        </p:sp>
        <p:cxnSp>
          <p:nvCxnSpPr>
            <p:cNvPr id="64" name="直接箭头连接符 63">
              <a:extLst>
                <a:ext uri="{FF2B5EF4-FFF2-40B4-BE49-F238E27FC236}">
                  <a16:creationId xmlns:a16="http://schemas.microsoft.com/office/drawing/2014/main" id="{423E4C0B-0E4A-4786-B9B2-CCF9F14A35F6}"/>
                </a:ext>
              </a:extLst>
            </p:cNvPr>
            <p:cNvCxnSpPr>
              <a:cxnSpLocks/>
              <a:stCxn id="22" idx="0"/>
              <a:endCxn id="50" idx="2"/>
            </p:cNvCxnSpPr>
            <p:nvPr/>
          </p:nvCxnSpPr>
          <p:spPr bwMode="auto">
            <a:xfrm flipV="1">
              <a:off x="7263089" y="2092865"/>
              <a:ext cx="0" cy="62561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接箭头连接符 65">
              <a:extLst>
                <a:ext uri="{FF2B5EF4-FFF2-40B4-BE49-F238E27FC236}">
                  <a16:creationId xmlns:a16="http://schemas.microsoft.com/office/drawing/2014/main" id="{3F0D9895-AF8D-44DF-B92E-C6AD7016F150}"/>
                </a:ext>
              </a:extLst>
            </p:cNvPr>
            <p:cNvCxnSpPr>
              <a:cxnSpLocks/>
              <a:stCxn id="55" idx="0"/>
              <a:endCxn id="22" idx="2"/>
            </p:cNvCxnSpPr>
            <p:nvPr/>
          </p:nvCxnSpPr>
          <p:spPr bwMode="auto">
            <a:xfrm flipV="1">
              <a:off x="7263089" y="4005780"/>
              <a:ext cx="0" cy="5522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99676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27818" y="765081"/>
            <a:ext cx="6576291" cy="338554"/>
          </a:xfrm>
          <a:prstGeom prst="rect">
            <a:avLst/>
          </a:prstGeom>
          <a:noFill/>
        </p:spPr>
        <p:txBody>
          <a:bodyPr wrap="square" rtlCol="0">
            <a:spAutoFit/>
          </a:bodyPr>
          <a:lstStyle/>
          <a:p>
            <a:r>
              <a:rPr lang="en-US" altLang="zh-CN" sz="1600" dirty="0"/>
              <a:t>CA-based Wildfire Prediction</a:t>
            </a:r>
            <a:endParaRPr lang="zh-CN" altLang="en-US" sz="1600" dirty="0"/>
          </a:p>
        </p:txBody>
      </p:sp>
      <p:grpSp>
        <p:nvGrpSpPr>
          <p:cNvPr id="11" name="组合 10">
            <a:extLst>
              <a:ext uri="{FF2B5EF4-FFF2-40B4-BE49-F238E27FC236}">
                <a16:creationId xmlns:a16="http://schemas.microsoft.com/office/drawing/2014/main" id="{2A53FA54-CE57-4A0E-800A-0FD41577EEDB}"/>
              </a:ext>
            </a:extLst>
          </p:cNvPr>
          <p:cNvGrpSpPr/>
          <p:nvPr/>
        </p:nvGrpSpPr>
        <p:grpSpPr>
          <a:xfrm>
            <a:off x="244752" y="1124741"/>
            <a:ext cx="8109527" cy="2041237"/>
            <a:chOff x="253988" y="1481222"/>
            <a:chExt cx="8109527" cy="2041237"/>
          </a:xfrm>
        </p:grpSpPr>
        <p:sp>
          <p:nvSpPr>
            <p:cNvPr id="44" name="矩形 43">
              <a:extLst>
                <a:ext uri="{FF2B5EF4-FFF2-40B4-BE49-F238E27FC236}">
                  <a16:creationId xmlns:a16="http://schemas.microsoft.com/office/drawing/2014/main" id="{286DE00E-0615-446E-9672-D785D95F292B}"/>
                </a:ext>
              </a:extLst>
            </p:cNvPr>
            <p:cNvSpPr/>
            <p:nvPr/>
          </p:nvSpPr>
          <p:spPr bwMode="auto">
            <a:xfrm>
              <a:off x="253988" y="1481222"/>
              <a:ext cx="8109527" cy="204123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600" dirty="0"/>
                <a:t>Cellular automata (CA)</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Times" panose="02020603050405020304" pitchFamily="18" charset="0"/>
              </a:endParaRPr>
            </a:p>
          </p:txBody>
        </p:sp>
        <p:sp>
          <p:nvSpPr>
            <p:cNvPr id="7" name="文本框 6">
              <a:extLst>
                <a:ext uri="{FF2B5EF4-FFF2-40B4-BE49-F238E27FC236}">
                  <a16:creationId xmlns:a16="http://schemas.microsoft.com/office/drawing/2014/main" id="{26178B65-2284-42A2-94F0-77F4B2AC885F}"/>
                </a:ext>
              </a:extLst>
            </p:cNvPr>
            <p:cNvSpPr txBox="1"/>
            <p:nvPr/>
          </p:nvSpPr>
          <p:spPr>
            <a:xfrm>
              <a:off x="2184690" y="1884217"/>
              <a:ext cx="2655165" cy="1169551"/>
            </a:xfrm>
            <a:prstGeom prst="rect">
              <a:avLst/>
            </a:prstGeom>
            <a:noFill/>
            <a:ln>
              <a:solidFill>
                <a:schemeClr val="tx1"/>
              </a:solidFill>
            </a:ln>
          </p:spPr>
          <p:txBody>
            <a:bodyPr wrap="square" rtlCol="0">
              <a:spAutoFit/>
            </a:bodyPr>
            <a:lstStyle/>
            <a:p>
              <a:r>
                <a:rPr lang="en-US" altLang="zh-CN" sz="1400" dirty="0"/>
                <a:t>Cell states: </a:t>
              </a:r>
            </a:p>
            <a:p>
              <a:r>
                <a:rPr lang="en-US" altLang="zh-CN" sz="1400" dirty="0"/>
                <a:t>0, not any fuel;</a:t>
              </a:r>
            </a:p>
            <a:p>
              <a:r>
                <a:rPr lang="en-US" altLang="zh-CN" sz="1400" dirty="0"/>
                <a:t>1, contains fuel but not ignited;</a:t>
              </a:r>
            </a:p>
            <a:p>
              <a:r>
                <a:rPr lang="en-US" altLang="zh-CN" sz="1400" dirty="0"/>
                <a:t>2, contains fuel and is burning;</a:t>
              </a:r>
            </a:p>
            <a:p>
              <a:r>
                <a:rPr lang="en-US" altLang="zh-CN" sz="1400" dirty="0"/>
                <a:t>3, contains fuel and is burnt down.</a:t>
              </a:r>
              <a:endParaRPr lang="zh-CN" altLang="en-US" sz="1400" dirty="0"/>
            </a:p>
          </p:txBody>
        </p:sp>
        <p:grpSp>
          <p:nvGrpSpPr>
            <p:cNvPr id="9" name="组合 8">
              <a:extLst>
                <a:ext uri="{FF2B5EF4-FFF2-40B4-BE49-F238E27FC236}">
                  <a16:creationId xmlns:a16="http://schemas.microsoft.com/office/drawing/2014/main" id="{1CCA4C43-C2A0-4057-9FE1-A81F2448ACAF}"/>
                </a:ext>
              </a:extLst>
            </p:cNvPr>
            <p:cNvGrpSpPr/>
            <p:nvPr/>
          </p:nvGrpSpPr>
          <p:grpSpPr>
            <a:xfrm>
              <a:off x="253988" y="1939632"/>
              <a:ext cx="1861139" cy="1448740"/>
              <a:chOff x="353429" y="1925637"/>
              <a:chExt cx="2281394" cy="1779490"/>
            </a:xfrm>
          </p:grpSpPr>
          <p:pic>
            <p:nvPicPr>
              <p:cNvPr id="5" name="图片 4" descr="形状, 箭头&#10;&#10;描述已自动生成">
                <a:extLst>
                  <a:ext uri="{FF2B5EF4-FFF2-40B4-BE49-F238E27FC236}">
                    <a16:creationId xmlns:a16="http://schemas.microsoft.com/office/drawing/2014/main" id="{6F9D8EA3-3F4E-48C0-B306-CEF1B12E1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564" y="1925637"/>
                <a:ext cx="1381125" cy="1381125"/>
              </a:xfrm>
              <a:prstGeom prst="rect">
                <a:avLst/>
              </a:prstGeom>
            </p:spPr>
          </p:pic>
          <p:sp>
            <p:nvSpPr>
              <p:cNvPr id="8" name="文本框 7">
                <a:extLst>
                  <a:ext uri="{FF2B5EF4-FFF2-40B4-BE49-F238E27FC236}">
                    <a16:creationId xmlns:a16="http://schemas.microsoft.com/office/drawing/2014/main" id="{BB8F5CFA-F40C-4C32-B07B-C7E45D056C7D}"/>
                  </a:ext>
                </a:extLst>
              </p:cNvPr>
              <p:cNvSpPr txBox="1"/>
              <p:nvPr/>
            </p:nvSpPr>
            <p:spPr>
              <a:xfrm>
                <a:off x="353429" y="3397350"/>
                <a:ext cx="2281394" cy="307777"/>
              </a:xfrm>
              <a:prstGeom prst="rect">
                <a:avLst/>
              </a:prstGeom>
              <a:noFill/>
            </p:spPr>
            <p:txBody>
              <a:bodyPr wrap="none" rtlCol="0">
                <a:spAutoFit/>
              </a:bodyPr>
              <a:lstStyle/>
              <a:p>
                <a:r>
                  <a:rPr lang="en-US" altLang="zh-CN" sz="1400" dirty="0"/>
                  <a:t>Possible spreading directions</a:t>
                </a:r>
                <a:endParaRPr lang="zh-CN" altLang="en-US" sz="1400" dirty="0"/>
              </a:p>
            </p:txBody>
          </p:sp>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58DD537-AB71-41F5-9E4C-400188FEC28E}"/>
                    </a:ext>
                  </a:extLst>
                </p:cNvPr>
                <p:cNvSpPr txBox="1"/>
                <p:nvPr/>
              </p:nvSpPr>
              <p:spPr>
                <a:xfrm>
                  <a:off x="4839855" y="1692869"/>
                  <a:ext cx="3371273" cy="1617943"/>
                </a:xfrm>
                <a:prstGeom prst="rect">
                  <a:avLst/>
                </a:prstGeom>
                <a:noFill/>
                <a:ln>
                  <a:solidFill>
                    <a:schemeClr val="tx1"/>
                  </a:solidFill>
                </a:ln>
              </p:spPr>
              <p:txBody>
                <a:bodyPr wrap="square" rtlCol="0">
                  <a:spAutoFit/>
                </a:bodyPr>
                <a:lstStyle/>
                <a:p>
                  <a:r>
                    <a:rPr lang="en-US" altLang="zh-CN" sz="1400" dirty="0"/>
                    <a:t>CA spreading rules:</a:t>
                  </a:r>
                </a:p>
                <a:p>
                  <a:pPr marL="342900" indent="-342900">
                    <a:buFont typeface="Arial" panose="020B0604020202020204" pitchFamily="34" charset="0"/>
                    <a:buChar char="•"/>
                  </a:pPr>
                  <a:r>
                    <a:rPr lang="en-US" altLang="zh-CN" sz="1400" dirty="0"/>
                    <a:t>If c(</a:t>
                  </a:r>
                  <a:r>
                    <a:rPr lang="en-US" altLang="zh-CN" sz="1400" dirty="0" err="1"/>
                    <a:t>i</a:t>
                  </a:r>
                  <a:r>
                    <a:rPr lang="en-US" altLang="zh-CN" sz="1400" dirty="0"/>
                    <a:t>, j, t) = 0, c(</a:t>
                  </a:r>
                  <a:r>
                    <a:rPr lang="en-US" altLang="zh-CN" sz="1400" dirty="0" err="1"/>
                    <a:t>i</a:t>
                  </a:r>
                  <a:r>
                    <a:rPr lang="en-US" altLang="zh-CN" sz="1400" dirty="0"/>
                    <a:t>, j, t+1) = 0</a:t>
                  </a:r>
                </a:p>
                <a:p>
                  <a:pPr marL="342900" indent="-342900">
                    <a:buFont typeface="Arial" panose="020B0604020202020204" pitchFamily="34" charset="0"/>
                    <a:buChar char="•"/>
                  </a:pPr>
                  <a:r>
                    <a:rPr lang="en-US" altLang="zh-CN" sz="1400" dirty="0"/>
                    <a:t>If c(</a:t>
                  </a:r>
                  <a:r>
                    <a:rPr lang="en-US" altLang="zh-CN" sz="1400" dirty="0" err="1"/>
                    <a:t>i</a:t>
                  </a:r>
                  <a:r>
                    <a:rPr lang="en-US" altLang="zh-CN" sz="1400" dirty="0"/>
                    <a:t>, j, t) = 2, c(</a:t>
                  </a:r>
                  <a:r>
                    <a:rPr lang="en-US" altLang="zh-CN" sz="1400" dirty="0" err="1"/>
                    <a:t>i</a:t>
                  </a:r>
                  <a:r>
                    <a:rPr lang="en-US" altLang="zh-CN" sz="1400" dirty="0"/>
                    <a:t>, j, t+1) = 3</a:t>
                  </a:r>
                </a:p>
                <a:p>
                  <a:pPr marL="342900" indent="-342900">
                    <a:buFont typeface="Arial" panose="020B0604020202020204" pitchFamily="34" charset="0"/>
                    <a:buChar char="•"/>
                  </a:pPr>
                  <a:r>
                    <a:rPr lang="en-US" altLang="zh-CN" sz="1400" dirty="0"/>
                    <a:t>If c(</a:t>
                  </a:r>
                  <a:r>
                    <a:rPr lang="en-US" altLang="zh-CN" sz="1400" dirty="0" err="1"/>
                    <a:t>i</a:t>
                  </a:r>
                  <a:r>
                    <a:rPr lang="en-US" altLang="zh-CN" sz="1400" dirty="0"/>
                    <a:t>, j, t) = 3, c(</a:t>
                  </a:r>
                  <a:r>
                    <a:rPr lang="en-US" altLang="zh-CN" sz="1400" dirty="0" err="1"/>
                    <a:t>i</a:t>
                  </a:r>
                  <a:r>
                    <a:rPr lang="en-US" altLang="zh-CN" sz="1400" dirty="0"/>
                    <a:t>, j, t+1) = 3</a:t>
                  </a:r>
                </a:p>
                <a:p>
                  <a:pPr marL="342900" indent="-342900">
                    <a:buFont typeface="Arial" panose="020B0604020202020204" pitchFamily="34" charset="0"/>
                    <a:buChar char="•"/>
                  </a:pPr>
                  <a:r>
                    <a:rPr lang="en-US" altLang="zh-CN" sz="1400" dirty="0"/>
                    <a:t>If c(</a:t>
                  </a:r>
                  <a:r>
                    <a:rPr lang="en-US" altLang="zh-CN" sz="1400" dirty="0" err="1"/>
                    <a:t>i</a:t>
                  </a:r>
                  <a:r>
                    <a:rPr lang="en-US" altLang="zh-CN" sz="1400" dirty="0"/>
                    <a:t>, j, t) = 2, c(i±1, j±1, t+1) = 2</a:t>
                  </a:r>
                  <a:r>
                    <a:rPr lang="zh-CN" altLang="en-US" sz="1400" dirty="0"/>
                    <a:t> </a:t>
                  </a:r>
                  <a:r>
                    <a:rPr lang="en-US" altLang="zh-CN" sz="1400" dirty="0"/>
                    <a:t>with approximate burning probability: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𝑏𝑢𝑟𝑛</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h</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𝑣𝑒𝑔</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𝑑𝑒𝑛</m:t>
                              </m:r>
                            </m:sub>
                          </m:sSub>
                        </m:e>
                      </m:d>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𝑤</m:t>
                          </m:r>
                        </m:sub>
                      </m:sSub>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𝑠</m:t>
                          </m:r>
                        </m:sub>
                      </m:sSub>
                      <m:r>
                        <a:rPr lang="en-US" altLang="zh-CN" sz="1400" b="0" i="1" smtClean="0">
                          <a:latin typeface="Cambria Math" panose="02040503050406030204" pitchFamily="18" charset="0"/>
                        </a:rPr>
                        <m:t>)</m:t>
                      </m:r>
                    </m:oMath>
                  </a14:m>
                  <a:endParaRPr lang="en-US" altLang="zh-CN" sz="1400" dirty="0"/>
                </a:p>
              </p:txBody>
            </p:sp>
          </mc:Choice>
          <mc:Fallback xmlns="">
            <p:sp>
              <p:nvSpPr>
                <p:cNvPr id="10" name="文本框 9">
                  <a:extLst>
                    <a:ext uri="{FF2B5EF4-FFF2-40B4-BE49-F238E27FC236}">
                      <a16:creationId xmlns:a16="http://schemas.microsoft.com/office/drawing/2014/main" id="{958DD537-AB71-41F5-9E4C-400188FEC28E}"/>
                    </a:ext>
                  </a:extLst>
                </p:cNvPr>
                <p:cNvSpPr txBox="1">
                  <a:spLocks noRot="1" noChangeAspect="1" noMove="1" noResize="1" noEditPoints="1" noAdjustHandles="1" noChangeArrowheads="1" noChangeShapeType="1" noTextEdit="1"/>
                </p:cNvSpPr>
                <p:nvPr/>
              </p:nvSpPr>
              <p:spPr>
                <a:xfrm>
                  <a:off x="4839855" y="1692869"/>
                  <a:ext cx="3371273" cy="1617943"/>
                </a:xfrm>
                <a:prstGeom prst="rect">
                  <a:avLst/>
                </a:prstGeom>
                <a:blipFill>
                  <a:blip r:embed="rId3"/>
                  <a:stretch>
                    <a:fillRect l="-360" t="-373"/>
                  </a:stretch>
                </a:blipFill>
                <a:ln>
                  <a:solidFill>
                    <a:schemeClr val="tx1"/>
                  </a:solidFill>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52611426-4EFC-413F-A09C-952676CD6B51}"/>
                  </a:ext>
                </a:extLst>
              </p:cNvPr>
              <p:cNvSpPr txBox="1"/>
              <p:nvPr/>
            </p:nvSpPr>
            <p:spPr>
              <a:xfrm>
                <a:off x="244752" y="3537527"/>
                <a:ext cx="8109527" cy="1609095"/>
              </a:xfrm>
              <a:prstGeom prst="rect">
                <a:avLst/>
              </a:prstGeom>
              <a:noFill/>
              <a:ln>
                <a:solidFill>
                  <a:schemeClr val="tx1"/>
                </a:solidFill>
              </a:ln>
            </p:spPr>
            <p:txBody>
              <a:bodyPr wrap="square" rtlCol="0">
                <a:spAutoFit/>
              </a:bodyPr>
              <a:lstStyle/>
              <a:p>
                <a:r>
                  <a:rPr lang="en-US" altLang="zh-CN" sz="1600" dirty="0">
                    <a:cs typeface="Times" panose="02020603050405020304" pitchFamily="18" charset="0"/>
                  </a:rPr>
                  <a:t>Rate of spreading (ROS)</a:t>
                </a:r>
              </a:p>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cs typeface="Times" panose="02020603050405020304" pitchFamily="18" charset="0"/>
                        </a:rPr>
                        <m:t>𝑈</m:t>
                      </m:r>
                      <m:d>
                        <m:dPr>
                          <m:ctrlPr>
                            <a:rPr lang="en-US" altLang="zh-CN" sz="1400" b="0" i="1" smtClean="0">
                              <a:latin typeface="Cambria Math" panose="02040503050406030204" pitchFamily="18" charset="0"/>
                              <a:cs typeface="Times" panose="02020603050405020304" pitchFamily="18" charset="0"/>
                            </a:rPr>
                          </m:ctrlPr>
                        </m:dPr>
                        <m:e>
                          <m:r>
                            <a:rPr lang="en-US" altLang="zh-CN" sz="1400" b="0" i="1" smtClean="0">
                              <a:latin typeface="Cambria Math" panose="02040503050406030204" pitchFamily="18" charset="0"/>
                              <a:cs typeface="Times" panose="02020603050405020304" pitchFamily="18" charset="0"/>
                            </a:rPr>
                            <m:t>𝑉</m:t>
                          </m:r>
                          <m:r>
                            <a:rPr lang="en-US" altLang="zh-CN" sz="1400" b="0" i="1" smtClean="0">
                              <a:latin typeface="Cambria Math" panose="02040503050406030204" pitchFamily="18" charset="0"/>
                              <a:cs typeface="Times" panose="02020603050405020304" pitchFamily="18" charset="0"/>
                            </a:rPr>
                            <m:t>, </m:t>
                          </m:r>
                          <m:r>
                            <a:rPr lang="en-US" altLang="zh-CN" sz="1400" b="0" i="1" smtClean="0">
                              <a:latin typeface="Cambria Math" panose="02040503050406030204" pitchFamily="18" charset="0"/>
                              <a:cs typeface="Times" panose="02020603050405020304" pitchFamily="18" charset="0"/>
                            </a:rPr>
                            <m:t>𝜃</m:t>
                          </m:r>
                        </m:e>
                      </m:d>
                      <m:r>
                        <a:rPr lang="en-US" altLang="zh-CN" sz="1400" b="0" i="1" smtClean="0">
                          <a:latin typeface="Cambria Math" panose="02040503050406030204" pitchFamily="18" charset="0"/>
                          <a:cs typeface="Times" panose="02020603050405020304" pitchFamily="18" charset="0"/>
                        </a:rPr>
                        <m:t>= </m:t>
                      </m:r>
                      <m:d>
                        <m:dPr>
                          <m:begChr m:val="{"/>
                          <m:endChr m:val=""/>
                          <m:ctrlPr>
                            <a:rPr lang="en-US" altLang="zh-CN" sz="1400" b="0" i="1" smtClean="0">
                              <a:latin typeface="Cambria Math" panose="02040503050406030204" pitchFamily="18" charset="0"/>
                              <a:cs typeface="Times" panose="02020603050405020304" pitchFamily="18" charset="0"/>
                            </a:rPr>
                          </m:ctrlPr>
                        </m:dPr>
                        <m:e>
                          <m:eqArr>
                            <m:eqArrPr>
                              <m:ctrlPr>
                                <a:rPr lang="en-US" altLang="zh-CN" sz="1400" b="0" i="1" smtClean="0">
                                  <a:latin typeface="Cambria Math" panose="02040503050406030204" pitchFamily="18" charset="0"/>
                                  <a:cs typeface="Times" panose="02020603050405020304" pitchFamily="18" charset="0"/>
                                </a:rPr>
                              </m:ctrlPr>
                            </m:eqArrPr>
                            <m:e>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𝜖</m:t>
                                  </m:r>
                                </m:e>
                                <m:sub>
                                  <m:r>
                                    <a:rPr lang="en-US" altLang="zh-CN" sz="1400" b="0" i="1" smtClean="0">
                                      <a:latin typeface="Cambria Math" panose="02040503050406030204" pitchFamily="18" charset="0"/>
                                      <a:cs typeface="Times" panose="02020603050405020304" pitchFamily="18" charset="0"/>
                                    </a:rPr>
                                    <m:t>0</m:t>
                                  </m:r>
                                </m:sub>
                              </m:sSub>
                              <m:r>
                                <a:rPr lang="en-US" altLang="zh-CN" sz="1400" b="0" i="1" smtClean="0">
                                  <a:latin typeface="Cambria Math" panose="02040503050406030204" pitchFamily="18" charset="0"/>
                                  <a:cs typeface="Times" panose="02020603050405020304" pitchFamily="18" charset="0"/>
                                </a:rPr>
                                <m:t>+</m:t>
                              </m:r>
                              <m:r>
                                <a:rPr lang="en-US" altLang="zh-CN" sz="1400" b="0" i="1" smtClean="0">
                                  <a:latin typeface="Cambria Math" panose="02040503050406030204" pitchFamily="18" charset="0"/>
                                  <a:cs typeface="Times" panose="02020603050405020304" pitchFamily="18" charset="0"/>
                                </a:rPr>
                                <m:t>𝛼</m:t>
                              </m:r>
                              <m:rad>
                                <m:radPr>
                                  <m:degHide m:val="on"/>
                                  <m:ctrlPr>
                                    <a:rPr lang="en-US" altLang="zh-CN" sz="1400" b="0" i="1" smtClean="0">
                                      <a:latin typeface="Cambria Math" panose="02040503050406030204" pitchFamily="18" charset="0"/>
                                      <a:cs typeface="Times" panose="02020603050405020304" pitchFamily="18" charset="0"/>
                                    </a:rPr>
                                  </m:ctrlPr>
                                </m:radPr>
                                <m:deg/>
                                <m:e>
                                  <m:r>
                                    <a:rPr lang="en-US" altLang="zh-CN" sz="1400" b="0" i="1" smtClean="0">
                                      <a:latin typeface="Cambria Math" panose="02040503050406030204" pitchFamily="18" charset="0"/>
                                      <a:cs typeface="Times" panose="02020603050405020304" pitchFamily="18" charset="0"/>
                                    </a:rPr>
                                    <m:t>𝑉𝑐𝑜</m:t>
                                  </m:r>
                                  <m:sSup>
                                    <m:sSupPr>
                                      <m:ctrlPr>
                                        <a:rPr lang="en-US" altLang="zh-CN" sz="1400" b="0" i="1" smtClean="0">
                                          <a:latin typeface="Cambria Math" panose="02040503050406030204" pitchFamily="18" charset="0"/>
                                          <a:cs typeface="Times" panose="02020603050405020304" pitchFamily="18" charset="0"/>
                                        </a:rPr>
                                      </m:ctrlPr>
                                    </m:sSupPr>
                                    <m:e>
                                      <m:r>
                                        <a:rPr lang="en-US" altLang="zh-CN" sz="1400" b="0" i="1" smtClean="0">
                                          <a:latin typeface="Cambria Math" panose="02040503050406030204" pitchFamily="18" charset="0"/>
                                          <a:cs typeface="Times" panose="02020603050405020304" pitchFamily="18" charset="0"/>
                                        </a:rPr>
                                        <m:t>𝑠</m:t>
                                      </m:r>
                                    </m:e>
                                    <m:sup>
                                      <m:r>
                                        <a:rPr lang="en-US" altLang="zh-CN" sz="1400" b="0" i="1" smtClean="0">
                                          <a:latin typeface="Cambria Math" panose="02040503050406030204" pitchFamily="18" charset="0"/>
                                          <a:cs typeface="Times" panose="02020603050405020304" pitchFamily="18" charset="0"/>
                                        </a:rPr>
                                        <m:t>𝑛</m:t>
                                      </m:r>
                                    </m:sup>
                                  </m:sSup>
                                  <m:r>
                                    <a:rPr lang="en-US" altLang="zh-CN" sz="1400" b="0" i="1" smtClean="0">
                                      <a:latin typeface="Cambria Math" panose="02040503050406030204" pitchFamily="18" charset="0"/>
                                      <a:cs typeface="Times" panose="02020603050405020304" pitchFamily="18" charset="0"/>
                                    </a:rPr>
                                    <m:t>𝜃</m:t>
                                  </m:r>
                                </m:e>
                              </m:rad>
                              <m:r>
                                <a:rPr lang="en-US" altLang="zh-CN" sz="1400" b="0" i="1" smtClean="0">
                                  <a:latin typeface="Cambria Math" panose="02040503050406030204" pitchFamily="18" charset="0"/>
                                  <a:cs typeface="Times" panose="02020603050405020304" pitchFamily="18" charset="0"/>
                                </a:rPr>
                                <m:t>, </m:t>
                              </m:r>
                              <m:r>
                                <m:rPr>
                                  <m:lit/>
                                </m:rPr>
                                <a:rPr lang="en-US" altLang="zh-CN" sz="1400" b="0" i="1" smtClean="0">
                                  <a:latin typeface="Cambria Math" panose="02040503050406030204" pitchFamily="18" charset="0"/>
                                  <a:cs typeface="Times" panose="02020603050405020304" pitchFamily="18" charset="0"/>
                                </a:rPr>
                                <m:t>    </m:t>
                              </m:r>
                              <m:r>
                                <a:rPr lang="en-US" altLang="zh-CN" sz="1400" b="0" i="1" smtClean="0">
                                  <a:latin typeface="Cambria Math" panose="02040503050406030204" pitchFamily="18" charset="0"/>
                                  <a:cs typeface="Times" panose="02020603050405020304" pitchFamily="18" charset="0"/>
                                </a:rPr>
                                <m:t>       </m:t>
                              </m:r>
                              <m:d>
                                <m:dPr>
                                  <m:begChr m:val="|"/>
                                  <m:endChr m:val="|"/>
                                  <m:ctrlPr>
                                    <a:rPr lang="en-US" altLang="zh-CN" sz="1400" b="0" i="1" smtClean="0">
                                      <a:latin typeface="Cambria Math" panose="02040503050406030204" pitchFamily="18" charset="0"/>
                                      <a:cs typeface="Times" panose="02020603050405020304" pitchFamily="18" charset="0"/>
                                    </a:rPr>
                                  </m:ctrlPr>
                                </m:dPr>
                                <m:e>
                                  <m:r>
                                    <a:rPr lang="en-US" altLang="zh-CN" sz="1400" b="0" i="1" smtClean="0">
                                      <a:latin typeface="Cambria Math" panose="02040503050406030204" pitchFamily="18" charset="0"/>
                                      <a:cs typeface="Times" panose="02020603050405020304" pitchFamily="18" charset="0"/>
                                    </a:rPr>
                                    <m:t>𝜃</m:t>
                                  </m:r>
                                </m:e>
                              </m:d>
                              <m:r>
                                <a:rPr lang="en-US" altLang="zh-CN" sz="1400" b="0" i="1" smtClean="0">
                                  <a:latin typeface="Cambria Math" panose="02040503050406030204" pitchFamily="18" charset="0"/>
                                  <a:cs typeface="Times" panose="02020603050405020304" pitchFamily="18" charset="0"/>
                                </a:rPr>
                                <m:t>≤</m:t>
                              </m:r>
                              <m:f>
                                <m:fPr>
                                  <m:ctrlPr>
                                    <a:rPr lang="en-US" altLang="zh-CN" sz="1400" b="0" i="1" smtClean="0">
                                      <a:latin typeface="Cambria Math" panose="02040503050406030204" pitchFamily="18" charset="0"/>
                                      <a:cs typeface="Times" panose="02020603050405020304" pitchFamily="18" charset="0"/>
                                    </a:rPr>
                                  </m:ctrlPr>
                                </m:fPr>
                                <m:num>
                                  <m:r>
                                    <a:rPr lang="en-US" altLang="zh-CN" sz="1400" b="0" i="1" smtClean="0">
                                      <a:latin typeface="Cambria Math" panose="02040503050406030204" pitchFamily="18" charset="0"/>
                                      <a:cs typeface="Times" panose="02020603050405020304" pitchFamily="18" charset="0"/>
                                    </a:rPr>
                                    <m:t>𝜋</m:t>
                                  </m:r>
                                </m:num>
                                <m:den>
                                  <m:r>
                                    <a:rPr lang="en-US" altLang="zh-CN" sz="1400" b="0" i="1" smtClean="0">
                                      <a:latin typeface="Cambria Math" panose="02040503050406030204" pitchFamily="18" charset="0"/>
                                      <a:cs typeface="Times" panose="02020603050405020304" pitchFamily="18" charset="0"/>
                                    </a:rPr>
                                    <m:t>2</m:t>
                                  </m:r>
                                </m:den>
                              </m:f>
                            </m:e>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𝜖</m:t>
                                  </m:r>
                                </m:e>
                                <m:sub>
                                  <m:r>
                                    <a:rPr lang="en-US" altLang="zh-CN" sz="1400" b="0" i="1" smtClean="0">
                                      <a:latin typeface="Cambria Math" panose="02040503050406030204" pitchFamily="18" charset="0"/>
                                    </a:rPr>
                                    <m:t>0</m:t>
                                  </m:r>
                                </m:sub>
                              </m:sSub>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𝛽</m:t>
                                  </m:r>
                                  <m:r>
                                    <a:rPr lang="en-US" altLang="zh-CN" sz="1400" b="0" i="1" smtClean="0">
                                      <a:latin typeface="Cambria Math" panose="02040503050406030204" pitchFamily="18" charset="0"/>
                                    </a:rPr>
                                    <m:t>+</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1</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𝛽</m:t>
                                      </m:r>
                                    </m:e>
                                  </m:d>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𝑠𝑖𝑛</m:t>
                                      </m:r>
                                      <m:r>
                                        <a:rPr lang="en-US" altLang="zh-CN" sz="1400" b="0" i="1" smtClean="0">
                                          <a:latin typeface="Cambria Math" panose="02040503050406030204" pitchFamily="18" charset="0"/>
                                        </a:rPr>
                                        <m:t>𝜃</m:t>
                                      </m:r>
                                    </m:e>
                                  </m:d>
                                </m:e>
                              </m:d>
                              <m:r>
                                <a:rPr lang="en-US" altLang="zh-CN" sz="1400" b="0" i="1" smtClean="0">
                                  <a:latin typeface="Cambria Math" panose="02040503050406030204" pitchFamily="18" charset="0"/>
                                </a:rPr>
                                <m:t>, </m:t>
                              </m:r>
                              <m:r>
                                <m:rPr>
                                  <m:lit/>
                                </m:rPr>
                                <a:rPr lang="en-US" altLang="zh-CN" sz="1400" b="0" i="1" smtClean="0">
                                  <a:latin typeface="Cambria Math" panose="02040503050406030204" pitchFamily="18" charset="0"/>
                                </a:rPr>
                                <m:t> </m:t>
                              </m:r>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𝜃</m:t>
                                  </m:r>
                                </m:e>
                              </m:d>
                              <m:r>
                                <a:rPr lang="en-US" altLang="zh-CN" sz="1400" b="0" i="1" smtClean="0">
                                  <a:latin typeface="Cambria Math" panose="02040503050406030204" pitchFamily="18" charset="0"/>
                                </a:rPr>
                                <m:t>&gt;</m:t>
                              </m:r>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𝜋</m:t>
                                  </m:r>
                                </m:num>
                                <m:den>
                                  <m:r>
                                    <a:rPr lang="en-US" altLang="zh-CN" sz="1400" b="0" i="1" smtClean="0">
                                      <a:latin typeface="Cambria Math" panose="02040503050406030204" pitchFamily="18" charset="0"/>
                                    </a:rPr>
                                    <m:t>2</m:t>
                                  </m:r>
                                </m:den>
                              </m:f>
                              <m:r>
                                <a:rPr lang="en-US" altLang="zh-CN" sz="1400" b="0" i="1" smtClean="0">
                                  <a:latin typeface="Cambria Math" panose="02040503050406030204" pitchFamily="18" charset="0"/>
                                </a:rPr>
                                <m:t>  </m:t>
                              </m:r>
                            </m:e>
                          </m:eqArr>
                        </m:e>
                      </m:d>
                    </m:oMath>
                  </m:oMathPara>
                </a14:m>
                <a:endParaRPr lang="en-US" altLang="zh-CN" sz="1400" b="0" dirty="0">
                  <a:cs typeface="Times" panose="02020603050405020304" pitchFamily="18" charset="0"/>
                </a:endParaRPr>
              </a:p>
              <a:p>
                <a:endParaRPr lang="en-US" altLang="zh-CN" sz="1400" b="0" dirty="0">
                  <a:cs typeface="Times" panose="02020603050405020304" pitchFamily="18" charset="0"/>
                </a:endParaRPr>
              </a:p>
              <a:p>
                <a:r>
                  <a:rPr lang="en-US" altLang="zh-CN" sz="1400" b="0" dirty="0">
                    <a:cs typeface="Times" panose="02020603050405020304" pitchFamily="18" charset="0"/>
                  </a:rPr>
                  <a:t>                                                  </a:t>
                </a:r>
                <a14:m>
                  <m:oMath xmlns:m="http://schemas.openxmlformats.org/officeDocument/2006/math">
                    <m:sSub>
                      <m:sSubPr>
                        <m:ctrlPr>
                          <a:rPr lang="en-US" altLang="zh-CN" sz="1400" b="0" i="1" smtClean="0">
                            <a:latin typeface="Cambria Math" panose="02040503050406030204" pitchFamily="18" charset="0"/>
                            <a:cs typeface="Times" panose="02020603050405020304" pitchFamily="18" charset="0"/>
                          </a:rPr>
                        </m:ctrlPr>
                      </m:sSubPr>
                      <m:e>
                        <m:r>
                          <a:rPr lang="en-US" altLang="zh-CN" sz="1400" b="0" i="1" smtClean="0">
                            <a:latin typeface="Cambria Math" panose="02040503050406030204" pitchFamily="18" charset="0"/>
                            <a:cs typeface="Times" panose="02020603050405020304" pitchFamily="18" charset="0"/>
                          </a:rPr>
                          <m:t>𝑈</m:t>
                        </m:r>
                      </m:e>
                      <m:sub>
                        <m:r>
                          <a:rPr lang="en-US" altLang="zh-CN" sz="1400" b="0" i="1" smtClean="0">
                            <a:latin typeface="Cambria Math" panose="02040503050406030204" pitchFamily="18" charset="0"/>
                            <a:cs typeface="Times" panose="02020603050405020304" pitchFamily="18" charset="0"/>
                          </a:rPr>
                          <m:t>𝑠𝑙𝑜𝑝𝑒</m:t>
                        </m:r>
                      </m:sub>
                    </m:sSub>
                    <m:r>
                      <a:rPr lang="en-US" altLang="zh-CN" sz="1400" b="0" i="1" smtClean="0">
                        <a:latin typeface="Cambria Math" panose="02040503050406030204" pitchFamily="18" charset="0"/>
                        <a:cs typeface="Times" panose="02020603050405020304" pitchFamily="18" charset="0"/>
                      </a:rPr>
                      <m:t>=</m:t>
                    </m:r>
                    <m:r>
                      <a:rPr lang="en-US" altLang="zh-CN" sz="1400" b="0" i="1" smtClean="0">
                        <a:latin typeface="Cambria Math" panose="02040503050406030204" pitchFamily="18" charset="0"/>
                        <a:cs typeface="Times" panose="02020603050405020304" pitchFamily="18" charset="0"/>
                      </a:rPr>
                      <m:t>𝑈</m:t>
                    </m:r>
                    <m:r>
                      <a:rPr lang="en-US" altLang="zh-CN" sz="1400" b="0" i="1" smtClean="0">
                        <a:latin typeface="Cambria Math" panose="02040503050406030204" pitchFamily="18" charset="0"/>
                        <a:cs typeface="Times" panose="02020603050405020304" pitchFamily="18" charset="0"/>
                      </a:rPr>
                      <m:t>×</m:t>
                    </m:r>
                    <m:sSup>
                      <m:sSupPr>
                        <m:ctrlPr>
                          <a:rPr lang="en-US" altLang="zh-CN" sz="1400" b="0" i="1" smtClean="0">
                            <a:latin typeface="Cambria Math" panose="02040503050406030204" pitchFamily="18" charset="0"/>
                            <a:cs typeface="Times" panose="02020603050405020304" pitchFamily="18" charset="0"/>
                          </a:rPr>
                        </m:ctrlPr>
                      </m:sSupPr>
                      <m:e>
                        <m:r>
                          <a:rPr lang="en-US" altLang="zh-CN" sz="1400" b="0" i="1" smtClean="0">
                            <a:latin typeface="Cambria Math" panose="02040503050406030204" pitchFamily="18" charset="0"/>
                            <a:cs typeface="Times" panose="02020603050405020304" pitchFamily="18" charset="0"/>
                          </a:rPr>
                          <m:t>𝑒</m:t>
                        </m:r>
                      </m:e>
                      <m:sup>
                        <m:r>
                          <a:rPr lang="en-US" altLang="zh-CN" sz="1400" b="0" i="1" smtClean="0">
                            <a:latin typeface="Cambria Math" panose="02040503050406030204" pitchFamily="18" charset="0"/>
                            <a:cs typeface="Times" panose="02020603050405020304" pitchFamily="18" charset="0"/>
                          </a:rPr>
                          <m:t>2</m:t>
                        </m:r>
                        <m:r>
                          <a:rPr lang="en-US" altLang="zh-CN" sz="1400" b="0" i="1" smtClean="0">
                            <a:latin typeface="Cambria Math" panose="02040503050406030204" pitchFamily="18" charset="0"/>
                            <a:cs typeface="Times" panose="02020603050405020304" pitchFamily="18" charset="0"/>
                          </a:rPr>
                          <m:t>𝑠</m:t>
                        </m:r>
                      </m:sup>
                    </m:sSup>
                  </m:oMath>
                </a14:m>
                <a:endParaRPr lang="en-US" altLang="zh-CN" sz="1400" dirty="0">
                  <a:cs typeface="Times" panose="02020603050405020304" pitchFamily="18" charset="0"/>
                </a:endParaRPr>
              </a:p>
            </p:txBody>
          </p:sp>
        </mc:Choice>
        <mc:Fallback xmlns="">
          <p:sp>
            <p:nvSpPr>
              <p:cNvPr id="12" name="文本框 11">
                <a:extLst>
                  <a:ext uri="{FF2B5EF4-FFF2-40B4-BE49-F238E27FC236}">
                    <a16:creationId xmlns:a16="http://schemas.microsoft.com/office/drawing/2014/main" id="{52611426-4EFC-413F-A09C-952676CD6B51}"/>
                  </a:ext>
                </a:extLst>
              </p:cNvPr>
              <p:cNvSpPr txBox="1">
                <a:spLocks noRot="1" noChangeAspect="1" noMove="1" noResize="1" noEditPoints="1" noAdjustHandles="1" noChangeArrowheads="1" noChangeShapeType="1" noTextEdit="1"/>
              </p:cNvSpPr>
              <p:nvPr/>
            </p:nvSpPr>
            <p:spPr>
              <a:xfrm>
                <a:off x="244752" y="3537527"/>
                <a:ext cx="8109527" cy="1609095"/>
              </a:xfrm>
              <a:prstGeom prst="rect">
                <a:avLst/>
              </a:prstGeom>
              <a:blipFill>
                <a:blip r:embed="rId4"/>
                <a:stretch>
                  <a:fillRect l="-300" t="-75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55EF3C0-804C-44DC-A708-BFB9B5982346}"/>
                  </a:ext>
                </a:extLst>
              </p:cNvPr>
              <p:cNvSpPr txBox="1"/>
              <p:nvPr/>
            </p:nvSpPr>
            <p:spPr>
              <a:xfrm>
                <a:off x="244752" y="5367723"/>
                <a:ext cx="8109527" cy="307777"/>
              </a:xfrm>
              <a:prstGeom prst="rect">
                <a:avLst/>
              </a:prstGeom>
              <a:noFill/>
              <a:ln>
                <a:solidFill>
                  <a:schemeClr val="tx1"/>
                </a:solidFill>
              </a:ln>
            </p:spPr>
            <p:txBody>
              <a:bodyPr wrap="square" rtlCol="0">
                <a:spAutoFit/>
              </a:bodyPr>
              <a:lstStyle/>
              <a:p>
                <a:r>
                  <a:rPr lang="en-US" altLang="zh-CN" sz="1400" dirty="0"/>
                  <a:t>Optimization of parameters </a:t>
                </a:r>
                <a14:m>
                  <m:oMath xmlns:m="http://schemas.openxmlformats.org/officeDocument/2006/math">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𝜖</m:t>
                            </m:r>
                          </m:e>
                          <m:sub>
                            <m:r>
                              <a:rPr lang="en-US" altLang="zh-CN" sz="1400" b="0" i="1" smtClean="0">
                                <a:latin typeface="Cambria Math" panose="02040503050406030204" pitchFamily="18" charset="0"/>
                              </a:rPr>
                              <m:t>0</m:t>
                            </m:r>
                          </m:sub>
                        </m:sSub>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𝛼</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𝑛</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𝛽</m:t>
                        </m:r>
                        <m:r>
                          <a:rPr lang="en-US" altLang="zh-CN" sz="1400" b="0" i="1" smtClean="0">
                            <a:latin typeface="Cambria Math" panose="02040503050406030204" pitchFamily="18" charset="0"/>
                          </a:rPr>
                          <m:t>, </m:t>
                        </m:r>
                        <m:r>
                          <a:rPr lang="en-US" altLang="zh-CN" sz="1400" b="0" i="1" smtClean="0">
                            <a:latin typeface="Cambria Math" panose="02040503050406030204" pitchFamily="18" charset="0"/>
                          </a:rPr>
                          <m:t>𝑠</m:t>
                        </m:r>
                      </m:e>
                    </m:d>
                  </m:oMath>
                </a14:m>
                <a:r>
                  <a:rPr lang="zh-CN" altLang="en-US" sz="1400" dirty="0"/>
                  <a:t> </a:t>
                </a:r>
                <a:r>
                  <a:rPr lang="en-US" altLang="zh-CN" sz="1400" dirty="0"/>
                  <a:t>of ROS, and more specific burning probability of CA.  </a:t>
                </a:r>
                <a:endParaRPr lang="zh-CN" altLang="en-US" sz="1400" dirty="0"/>
              </a:p>
            </p:txBody>
          </p:sp>
        </mc:Choice>
        <mc:Fallback xmlns="">
          <p:sp>
            <p:nvSpPr>
              <p:cNvPr id="13" name="文本框 12">
                <a:extLst>
                  <a:ext uri="{FF2B5EF4-FFF2-40B4-BE49-F238E27FC236}">
                    <a16:creationId xmlns:a16="http://schemas.microsoft.com/office/drawing/2014/main" id="{155EF3C0-804C-44DC-A708-BFB9B5982346}"/>
                  </a:ext>
                </a:extLst>
              </p:cNvPr>
              <p:cNvSpPr txBox="1">
                <a:spLocks noRot="1" noChangeAspect="1" noMove="1" noResize="1" noEditPoints="1" noAdjustHandles="1" noChangeArrowheads="1" noChangeShapeType="1" noTextEdit="1"/>
              </p:cNvSpPr>
              <p:nvPr/>
            </p:nvSpPr>
            <p:spPr>
              <a:xfrm>
                <a:off x="244752" y="5367723"/>
                <a:ext cx="8109527" cy="307777"/>
              </a:xfrm>
              <a:prstGeom prst="rect">
                <a:avLst/>
              </a:prstGeom>
              <a:blipFill>
                <a:blip r:embed="rId5"/>
                <a:stretch>
                  <a:fillRect l="-150" t="-1923" b="-17308"/>
                </a:stretch>
              </a:blipFill>
              <a:ln>
                <a:solidFill>
                  <a:schemeClr val="tx1"/>
                </a:solidFill>
              </a:ln>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4F759CF2-F6ED-4545-A20C-09ABD7D3C08C}"/>
              </a:ext>
            </a:extLst>
          </p:cNvPr>
          <p:cNvCxnSpPr>
            <a:stCxn id="12" idx="0"/>
            <a:endCxn id="44" idx="2"/>
          </p:cNvCxnSpPr>
          <p:nvPr/>
        </p:nvCxnSpPr>
        <p:spPr bwMode="auto">
          <a:xfrm flipV="1">
            <a:off x="4299516" y="3165978"/>
            <a:ext cx="0" cy="37154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a:extLst>
              <a:ext uri="{FF2B5EF4-FFF2-40B4-BE49-F238E27FC236}">
                <a16:creationId xmlns:a16="http://schemas.microsoft.com/office/drawing/2014/main" id="{20CE665B-BA88-4997-AE9A-A6B1A25710A9}"/>
              </a:ext>
            </a:extLst>
          </p:cNvPr>
          <p:cNvCxnSpPr>
            <a:stCxn id="13" idx="0"/>
            <a:endCxn id="12" idx="2"/>
          </p:cNvCxnSpPr>
          <p:nvPr/>
        </p:nvCxnSpPr>
        <p:spPr bwMode="auto">
          <a:xfrm flipV="1">
            <a:off x="4299516" y="5146622"/>
            <a:ext cx="0" cy="2211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93498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27818" y="794403"/>
            <a:ext cx="6576291" cy="338554"/>
          </a:xfrm>
          <a:prstGeom prst="rect">
            <a:avLst/>
          </a:prstGeom>
          <a:noFill/>
        </p:spPr>
        <p:txBody>
          <a:bodyPr wrap="square" rtlCol="0">
            <a:spAutoFit/>
          </a:bodyPr>
          <a:lstStyle/>
          <a:p>
            <a:r>
              <a:rPr lang="en-US" altLang="zh-CN" sz="1600" dirty="0"/>
              <a:t>VOT-based Wildfire Tracking</a:t>
            </a:r>
            <a:endParaRPr lang="zh-CN" altLang="en-US" sz="1600" dirty="0"/>
          </a:p>
        </p:txBody>
      </p:sp>
      <p:sp>
        <p:nvSpPr>
          <p:cNvPr id="25" name="矩形 24">
            <a:extLst>
              <a:ext uri="{FF2B5EF4-FFF2-40B4-BE49-F238E27FC236}">
                <a16:creationId xmlns:a16="http://schemas.microsoft.com/office/drawing/2014/main" id="{49E0D689-25BE-4C67-95ED-2262DE2FDB3D}"/>
              </a:ext>
            </a:extLst>
          </p:cNvPr>
          <p:cNvSpPr/>
          <p:nvPr/>
        </p:nvSpPr>
        <p:spPr bwMode="auto">
          <a:xfrm>
            <a:off x="5088012" y="1038464"/>
            <a:ext cx="3566728" cy="46388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600" dirty="0"/>
              <a:t>It is such designed as considering:</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Times" panose="02020603050405020304" pitchFamily="18" charset="0"/>
            </a:endParaRPr>
          </a:p>
        </p:txBody>
      </p:sp>
      <p:sp>
        <p:nvSpPr>
          <p:cNvPr id="26" name="矩形 25">
            <a:extLst>
              <a:ext uri="{FF2B5EF4-FFF2-40B4-BE49-F238E27FC236}">
                <a16:creationId xmlns:a16="http://schemas.microsoft.com/office/drawing/2014/main" id="{081CFAFA-B8DB-4CA0-ACE9-D1BC83722734}"/>
              </a:ext>
            </a:extLst>
          </p:cNvPr>
          <p:cNvSpPr/>
          <p:nvPr/>
        </p:nvSpPr>
        <p:spPr bwMode="auto">
          <a:xfrm>
            <a:off x="5417234" y="1466891"/>
            <a:ext cx="2966752" cy="6300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600" dirty="0"/>
              <a:t>Tracking is based on previous detection works.</a:t>
            </a:r>
          </a:p>
        </p:txBody>
      </p:sp>
      <p:grpSp>
        <p:nvGrpSpPr>
          <p:cNvPr id="11" name="组合 10">
            <a:extLst>
              <a:ext uri="{FF2B5EF4-FFF2-40B4-BE49-F238E27FC236}">
                <a16:creationId xmlns:a16="http://schemas.microsoft.com/office/drawing/2014/main" id="{7C396124-600A-484A-9FDA-71DFF3C7DB3D}"/>
              </a:ext>
            </a:extLst>
          </p:cNvPr>
          <p:cNvGrpSpPr/>
          <p:nvPr/>
        </p:nvGrpSpPr>
        <p:grpSpPr>
          <a:xfrm>
            <a:off x="5417234" y="2264778"/>
            <a:ext cx="2968319" cy="1822833"/>
            <a:chOff x="5417234" y="2742537"/>
            <a:chExt cx="2968319" cy="1822833"/>
          </a:xfrm>
        </p:grpSpPr>
        <p:sp>
          <p:nvSpPr>
            <p:cNvPr id="23" name="矩形 22">
              <a:extLst>
                <a:ext uri="{FF2B5EF4-FFF2-40B4-BE49-F238E27FC236}">
                  <a16:creationId xmlns:a16="http://schemas.microsoft.com/office/drawing/2014/main" id="{CE7D364A-6480-4D09-A7E6-3D405F5DB42C}"/>
                </a:ext>
              </a:extLst>
            </p:cNvPr>
            <p:cNvSpPr/>
            <p:nvPr/>
          </p:nvSpPr>
          <p:spPr bwMode="auto">
            <a:xfrm>
              <a:off x="5418801" y="2742537"/>
              <a:ext cx="2966752" cy="84220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panose="02020603050405020304" pitchFamily="18" charset="0"/>
                </a:rPr>
                <a:t>Attention mechanism of classifier of detection would be less computational complex.</a:t>
              </a:r>
              <a:endParaRPr lang="en-US" altLang="zh-CN" sz="1600" dirty="0"/>
            </a:p>
          </p:txBody>
        </p:sp>
        <p:sp>
          <p:nvSpPr>
            <p:cNvPr id="27" name="矩形 26">
              <a:extLst>
                <a:ext uri="{FF2B5EF4-FFF2-40B4-BE49-F238E27FC236}">
                  <a16:creationId xmlns:a16="http://schemas.microsoft.com/office/drawing/2014/main" id="{BC5091D8-320A-436A-AE61-1DE65A0930D4}"/>
                </a:ext>
              </a:extLst>
            </p:cNvPr>
            <p:cNvSpPr/>
            <p:nvPr/>
          </p:nvSpPr>
          <p:spPr bwMode="auto">
            <a:xfrm>
              <a:off x="5417234" y="3975848"/>
              <a:ext cx="2966752" cy="58952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sz="1600" dirty="0"/>
                <a:t>IOU match would be fast enough for on-board computing. </a:t>
              </a:r>
            </a:p>
          </p:txBody>
        </p:sp>
      </p:grpSp>
      <p:sp>
        <p:nvSpPr>
          <p:cNvPr id="31" name="矩形 30">
            <a:extLst>
              <a:ext uri="{FF2B5EF4-FFF2-40B4-BE49-F238E27FC236}">
                <a16:creationId xmlns:a16="http://schemas.microsoft.com/office/drawing/2014/main" id="{76311134-6D8E-48FB-8B93-920637163FEE}"/>
              </a:ext>
            </a:extLst>
          </p:cNvPr>
          <p:cNvSpPr/>
          <p:nvPr/>
        </p:nvSpPr>
        <p:spPr bwMode="auto">
          <a:xfrm>
            <a:off x="5417234" y="4587712"/>
            <a:ext cx="2966752" cy="58952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600" dirty="0"/>
              <a:t>Accuracy of IOU matching is relying on detection.</a:t>
            </a:r>
          </a:p>
        </p:txBody>
      </p:sp>
      <p:sp>
        <p:nvSpPr>
          <p:cNvPr id="38" name="文本框 37">
            <a:extLst>
              <a:ext uri="{FF2B5EF4-FFF2-40B4-BE49-F238E27FC236}">
                <a16:creationId xmlns:a16="http://schemas.microsoft.com/office/drawing/2014/main" id="{6685D16F-A385-4380-86F7-85B4CBF0DF0D}"/>
              </a:ext>
            </a:extLst>
          </p:cNvPr>
          <p:cNvSpPr txBox="1"/>
          <p:nvPr/>
        </p:nvSpPr>
        <p:spPr>
          <a:xfrm>
            <a:off x="251618" y="5533403"/>
            <a:ext cx="867595" cy="307777"/>
          </a:xfrm>
          <a:prstGeom prst="rect">
            <a:avLst/>
          </a:prstGeom>
          <a:noFill/>
        </p:spPr>
        <p:txBody>
          <a:bodyPr wrap="square" rtlCol="0">
            <a:spAutoFit/>
          </a:bodyPr>
          <a:lstStyle/>
          <a:p>
            <a:r>
              <a:rPr lang="en-US" altLang="zh-CN" sz="1400" dirty="0"/>
              <a:t>Delete</a:t>
            </a:r>
            <a:endParaRPr lang="zh-CN" altLang="en-US" sz="1400" dirty="0"/>
          </a:p>
        </p:txBody>
      </p:sp>
      <p:grpSp>
        <p:nvGrpSpPr>
          <p:cNvPr id="6" name="组合 5">
            <a:extLst>
              <a:ext uri="{FF2B5EF4-FFF2-40B4-BE49-F238E27FC236}">
                <a16:creationId xmlns:a16="http://schemas.microsoft.com/office/drawing/2014/main" id="{0435C973-E2A6-4FBA-A205-F4853338B773}"/>
              </a:ext>
            </a:extLst>
          </p:cNvPr>
          <p:cNvGrpSpPr/>
          <p:nvPr/>
        </p:nvGrpSpPr>
        <p:grpSpPr>
          <a:xfrm>
            <a:off x="856074" y="1180766"/>
            <a:ext cx="4066543" cy="5125946"/>
            <a:chOff x="316403" y="1192331"/>
            <a:chExt cx="4066543" cy="5125946"/>
          </a:xfrm>
        </p:grpSpPr>
        <p:sp>
          <p:nvSpPr>
            <p:cNvPr id="18" name="流程图: 磁盘 17">
              <a:extLst>
                <a:ext uri="{FF2B5EF4-FFF2-40B4-BE49-F238E27FC236}">
                  <a16:creationId xmlns:a16="http://schemas.microsoft.com/office/drawing/2014/main" id="{D4BA9D0F-3C4F-4476-A9E9-C1EFDE3118E4}"/>
                </a:ext>
              </a:extLst>
            </p:cNvPr>
            <p:cNvSpPr/>
            <p:nvPr/>
          </p:nvSpPr>
          <p:spPr bwMode="auto">
            <a:xfrm>
              <a:off x="1035412" y="1192331"/>
              <a:ext cx="1546850" cy="916709"/>
            </a:xfrm>
            <a:prstGeom prst="flowChartMagneticDisk">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altLang="zh-CN" sz="1400" b="0" i="0" u="none" strike="noStrike" cap="none" normalizeH="0" baseline="0" dirty="0">
                  <a:ln>
                    <a:noFill/>
                  </a:ln>
                  <a:solidFill>
                    <a:schemeClr val="tx1"/>
                  </a:solidFill>
                  <a:effectLst/>
                  <a:latin typeface="Times" panose="02020603050405020304" pitchFamily="18" charset="0"/>
                </a:rPr>
                <a:t>Image information from UAV</a:t>
              </a:r>
              <a:endParaRPr kumimoji="0" lang="zh-CN" altLang="en-US" sz="1400" b="0" i="0" u="none" strike="noStrike" cap="none" normalizeH="0" baseline="0" dirty="0">
                <a:ln>
                  <a:noFill/>
                </a:ln>
                <a:solidFill>
                  <a:schemeClr val="tx1"/>
                </a:solidFill>
                <a:effectLst/>
                <a:latin typeface="Times"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panose="02020603050405020304" pitchFamily="18" charset="0"/>
              </a:endParaRPr>
            </a:p>
          </p:txBody>
        </p:sp>
        <p:grpSp>
          <p:nvGrpSpPr>
            <p:cNvPr id="5" name="组合 4">
              <a:extLst>
                <a:ext uri="{FF2B5EF4-FFF2-40B4-BE49-F238E27FC236}">
                  <a16:creationId xmlns:a16="http://schemas.microsoft.com/office/drawing/2014/main" id="{6F474A96-B9A8-425F-9570-DC311E23CDB0}"/>
                </a:ext>
              </a:extLst>
            </p:cNvPr>
            <p:cNvGrpSpPr/>
            <p:nvPr/>
          </p:nvGrpSpPr>
          <p:grpSpPr>
            <a:xfrm>
              <a:off x="570680" y="2529578"/>
              <a:ext cx="2476313" cy="1239163"/>
              <a:chOff x="1011112" y="2520864"/>
              <a:chExt cx="2476313" cy="1239163"/>
            </a:xfrm>
          </p:grpSpPr>
          <p:sp>
            <p:nvSpPr>
              <p:cNvPr id="21" name="矩形 20">
                <a:extLst>
                  <a:ext uri="{FF2B5EF4-FFF2-40B4-BE49-F238E27FC236}">
                    <a16:creationId xmlns:a16="http://schemas.microsoft.com/office/drawing/2014/main" id="{939519D8-B388-45C9-9B16-284EF66164D9}"/>
                  </a:ext>
                </a:extLst>
              </p:cNvPr>
              <p:cNvSpPr/>
              <p:nvPr/>
            </p:nvSpPr>
            <p:spPr bwMode="auto">
              <a:xfrm>
                <a:off x="1011112" y="2520864"/>
                <a:ext cx="2476313" cy="1239163"/>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DNN-based wildfire detection</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grpSp>
            <p:nvGrpSpPr>
              <p:cNvPr id="4" name="组合 3">
                <a:extLst>
                  <a:ext uri="{FF2B5EF4-FFF2-40B4-BE49-F238E27FC236}">
                    <a16:creationId xmlns:a16="http://schemas.microsoft.com/office/drawing/2014/main" id="{65F7FA36-6ED4-4630-9FF9-2117C14E1375}"/>
                  </a:ext>
                </a:extLst>
              </p:cNvPr>
              <p:cNvGrpSpPr/>
              <p:nvPr/>
            </p:nvGrpSpPr>
            <p:grpSpPr>
              <a:xfrm>
                <a:off x="1213885" y="2870188"/>
                <a:ext cx="1981897" cy="763989"/>
                <a:chOff x="5656576" y="1214084"/>
                <a:chExt cx="2286270" cy="763989"/>
              </a:xfrm>
            </p:grpSpPr>
            <p:sp>
              <p:nvSpPr>
                <p:cNvPr id="14" name="矩形 13">
                  <a:extLst>
                    <a:ext uri="{FF2B5EF4-FFF2-40B4-BE49-F238E27FC236}">
                      <a16:creationId xmlns:a16="http://schemas.microsoft.com/office/drawing/2014/main" id="{2C368562-C609-4667-A66A-A20371DD9942}"/>
                    </a:ext>
                  </a:extLst>
                </p:cNvPr>
                <p:cNvSpPr/>
                <p:nvPr/>
              </p:nvSpPr>
              <p:spPr bwMode="auto">
                <a:xfrm>
                  <a:off x="5656576" y="1596078"/>
                  <a:ext cx="2286269" cy="38199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On-board segmentation</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sp>
              <p:nvSpPr>
                <p:cNvPr id="16" name="矩形 15">
                  <a:extLst>
                    <a:ext uri="{FF2B5EF4-FFF2-40B4-BE49-F238E27FC236}">
                      <a16:creationId xmlns:a16="http://schemas.microsoft.com/office/drawing/2014/main" id="{9C9EBDD6-73DD-4C32-A4D9-E85A82CFC0EC}"/>
                    </a:ext>
                  </a:extLst>
                </p:cNvPr>
                <p:cNvSpPr/>
                <p:nvPr/>
              </p:nvSpPr>
              <p:spPr bwMode="auto">
                <a:xfrm>
                  <a:off x="5656577" y="1214084"/>
                  <a:ext cx="2286269" cy="38199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On-board classification</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grpSp>
        </p:grpSp>
        <p:cxnSp>
          <p:nvCxnSpPr>
            <p:cNvPr id="8" name="直接箭头连接符 7">
              <a:extLst>
                <a:ext uri="{FF2B5EF4-FFF2-40B4-BE49-F238E27FC236}">
                  <a16:creationId xmlns:a16="http://schemas.microsoft.com/office/drawing/2014/main" id="{A5F3BCCA-C1C4-408D-B9FF-71CF343611F8}"/>
                </a:ext>
              </a:extLst>
            </p:cNvPr>
            <p:cNvCxnSpPr>
              <a:stCxn id="18" idx="3"/>
              <a:endCxn id="21" idx="0"/>
            </p:cNvCxnSpPr>
            <p:nvPr/>
          </p:nvCxnSpPr>
          <p:spPr bwMode="auto">
            <a:xfrm>
              <a:off x="1808837" y="2109040"/>
              <a:ext cx="0" cy="420538"/>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 name="组合 11">
              <a:extLst>
                <a:ext uri="{FF2B5EF4-FFF2-40B4-BE49-F238E27FC236}">
                  <a16:creationId xmlns:a16="http://schemas.microsoft.com/office/drawing/2014/main" id="{888B8A37-F45F-4CEE-9C58-6326F9C1647F}"/>
                </a:ext>
              </a:extLst>
            </p:cNvPr>
            <p:cNvGrpSpPr/>
            <p:nvPr/>
          </p:nvGrpSpPr>
          <p:grpSpPr>
            <a:xfrm>
              <a:off x="570680" y="4260545"/>
              <a:ext cx="2476313" cy="1815882"/>
              <a:chOff x="568602" y="4222968"/>
              <a:chExt cx="2476313" cy="1815882"/>
            </a:xfrm>
          </p:grpSpPr>
          <p:sp>
            <p:nvSpPr>
              <p:cNvPr id="33" name="文本框 32">
                <a:extLst>
                  <a:ext uri="{FF2B5EF4-FFF2-40B4-BE49-F238E27FC236}">
                    <a16:creationId xmlns:a16="http://schemas.microsoft.com/office/drawing/2014/main" id="{A75DB427-D2BF-41F1-9EDC-6C11DF0BCAD4}"/>
                  </a:ext>
                </a:extLst>
              </p:cNvPr>
              <p:cNvSpPr txBox="1"/>
              <p:nvPr/>
            </p:nvSpPr>
            <p:spPr>
              <a:xfrm>
                <a:off x="568602" y="4222968"/>
                <a:ext cx="2476313" cy="1815882"/>
              </a:xfrm>
              <a:prstGeom prst="rect">
                <a:avLst/>
              </a:prstGeom>
              <a:noFill/>
              <a:ln>
                <a:solidFill>
                  <a:schemeClr val="tx1"/>
                </a:solidFill>
              </a:ln>
            </p:spPr>
            <p:txBody>
              <a:bodyPr wrap="square" rtlCol="0">
                <a:spAutoFit/>
              </a:bodyPr>
              <a:lstStyle/>
              <a:p>
                <a:r>
                  <a:rPr lang="en-US" altLang="zh-CN" sz="1400" dirty="0"/>
                  <a:t>Intersection over union (IOU) matching</a:t>
                </a: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p:txBody>
          </p:sp>
          <p:sp>
            <p:nvSpPr>
              <p:cNvPr id="34" name="文本框 33">
                <a:extLst>
                  <a:ext uri="{FF2B5EF4-FFF2-40B4-BE49-F238E27FC236}">
                    <a16:creationId xmlns:a16="http://schemas.microsoft.com/office/drawing/2014/main" id="{5B9FDDEB-DD92-4E49-ACD5-E4E97B5BF55F}"/>
                  </a:ext>
                </a:extLst>
              </p:cNvPr>
              <p:cNvSpPr txBox="1"/>
              <p:nvPr/>
            </p:nvSpPr>
            <p:spPr>
              <a:xfrm>
                <a:off x="908757" y="5297808"/>
                <a:ext cx="1846591" cy="307777"/>
              </a:xfrm>
              <a:prstGeom prst="rect">
                <a:avLst/>
              </a:prstGeom>
              <a:noFill/>
              <a:ln>
                <a:solidFill>
                  <a:schemeClr val="tx1"/>
                </a:solidFill>
              </a:ln>
            </p:spPr>
            <p:txBody>
              <a:bodyPr wrap="square" rtlCol="0">
                <a:spAutoFit/>
              </a:bodyPr>
              <a:lstStyle/>
              <a:p>
                <a:r>
                  <a:rPr lang="en-US" altLang="zh-CN" sz="1400" dirty="0"/>
                  <a:t>Un-matched detection</a:t>
                </a:r>
              </a:p>
            </p:txBody>
          </p:sp>
          <p:sp>
            <p:nvSpPr>
              <p:cNvPr id="35" name="文本框 34">
                <a:extLst>
                  <a:ext uri="{FF2B5EF4-FFF2-40B4-BE49-F238E27FC236}">
                    <a16:creationId xmlns:a16="http://schemas.microsoft.com/office/drawing/2014/main" id="{EABA4247-AA29-4050-9A6F-147C0C9D063E}"/>
                  </a:ext>
                </a:extLst>
              </p:cNvPr>
              <p:cNvSpPr txBox="1"/>
              <p:nvPr/>
            </p:nvSpPr>
            <p:spPr>
              <a:xfrm>
                <a:off x="908757" y="4857585"/>
                <a:ext cx="1846590" cy="307777"/>
              </a:xfrm>
              <a:prstGeom prst="rect">
                <a:avLst/>
              </a:prstGeom>
              <a:noFill/>
              <a:ln>
                <a:solidFill>
                  <a:schemeClr val="tx1"/>
                </a:solidFill>
              </a:ln>
            </p:spPr>
            <p:txBody>
              <a:bodyPr wrap="square" rtlCol="0">
                <a:spAutoFit/>
              </a:bodyPr>
              <a:lstStyle/>
              <a:p>
                <a:r>
                  <a:rPr lang="en-US" altLang="zh-CN" sz="1400" dirty="0"/>
                  <a:t>Un-matched track </a:t>
                </a:r>
              </a:p>
            </p:txBody>
          </p:sp>
          <p:sp>
            <p:nvSpPr>
              <p:cNvPr id="36" name="文本框 35">
                <a:extLst>
                  <a:ext uri="{FF2B5EF4-FFF2-40B4-BE49-F238E27FC236}">
                    <a16:creationId xmlns:a16="http://schemas.microsoft.com/office/drawing/2014/main" id="{6F16177C-5524-4503-AE8E-715ADC19CE30}"/>
                  </a:ext>
                </a:extLst>
              </p:cNvPr>
              <p:cNvSpPr txBox="1"/>
              <p:nvPr/>
            </p:nvSpPr>
            <p:spPr>
              <a:xfrm>
                <a:off x="908757" y="5605585"/>
                <a:ext cx="1846590" cy="307777"/>
              </a:xfrm>
              <a:prstGeom prst="rect">
                <a:avLst/>
              </a:prstGeom>
              <a:noFill/>
              <a:ln>
                <a:solidFill>
                  <a:schemeClr val="tx1"/>
                </a:solidFill>
              </a:ln>
            </p:spPr>
            <p:txBody>
              <a:bodyPr wrap="square" rtlCol="0">
                <a:spAutoFit/>
              </a:bodyPr>
              <a:lstStyle/>
              <a:p>
                <a:r>
                  <a:rPr lang="en-US" altLang="zh-CN" sz="1400" dirty="0"/>
                  <a:t>Matched track</a:t>
                </a:r>
              </a:p>
            </p:txBody>
          </p:sp>
        </p:grpSp>
        <p:cxnSp>
          <p:nvCxnSpPr>
            <p:cNvPr id="37" name="连接符: 肘形 36">
              <a:extLst>
                <a:ext uri="{FF2B5EF4-FFF2-40B4-BE49-F238E27FC236}">
                  <a16:creationId xmlns:a16="http://schemas.microsoft.com/office/drawing/2014/main" id="{C7D5C876-DB4A-4876-8089-E3F3737C6936}"/>
                </a:ext>
              </a:extLst>
            </p:cNvPr>
            <p:cNvCxnSpPr>
              <a:stCxn id="35" idx="1"/>
            </p:cNvCxnSpPr>
            <p:nvPr/>
          </p:nvCxnSpPr>
          <p:spPr bwMode="auto">
            <a:xfrm rot="10800000" flipV="1">
              <a:off x="316403" y="5049051"/>
              <a:ext cx="594433" cy="1269226"/>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连接符: 肘形 39">
              <a:extLst>
                <a:ext uri="{FF2B5EF4-FFF2-40B4-BE49-F238E27FC236}">
                  <a16:creationId xmlns:a16="http://schemas.microsoft.com/office/drawing/2014/main" id="{15FB8C66-DF93-4A64-BC4B-54E2228AF58A}"/>
                </a:ext>
              </a:extLst>
            </p:cNvPr>
            <p:cNvCxnSpPr>
              <a:stCxn id="34" idx="3"/>
            </p:cNvCxnSpPr>
            <p:nvPr/>
          </p:nvCxnSpPr>
          <p:spPr bwMode="auto">
            <a:xfrm flipH="1" flipV="1">
              <a:off x="1808837" y="3992214"/>
              <a:ext cx="948589" cy="1497060"/>
            </a:xfrm>
            <a:prstGeom prst="bentConnector4">
              <a:avLst>
                <a:gd name="adj1" fmla="val -119825"/>
                <a:gd name="adj2" fmla="val 10010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箭头连接符 41">
              <a:extLst>
                <a:ext uri="{FF2B5EF4-FFF2-40B4-BE49-F238E27FC236}">
                  <a16:creationId xmlns:a16="http://schemas.microsoft.com/office/drawing/2014/main" id="{0CA2520F-3EBB-40DB-B9BC-15447DDE5D00}"/>
                </a:ext>
              </a:extLst>
            </p:cNvPr>
            <p:cNvCxnSpPr>
              <a:stCxn id="21" idx="2"/>
              <a:endCxn id="33" idx="0"/>
            </p:cNvCxnSpPr>
            <p:nvPr/>
          </p:nvCxnSpPr>
          <p:spPr bwMode="auto">
            <a:xfrm>
              <a:off x="1808837" y="3768741"/>
              <a:ext cx="0" cy="49180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连接符: 肘形 47">
              <a:extLst>
                <a:ext uri="{FF2B5EF4-FFF2-40B4-BE49-F238E27FC236}">
                  <a16:creationId xmlns:a16="http://schemas.microsoft.com/office/drawing/2014/main" id="{8C1C979D-AA78-4F11-A7EE-56ABD2A0A7DA}"/>
                </a:ext>
              </a:extLst>
            </p:cNvPr>
            <p:cNvCxnSpPr>
              <a:stCxn id="36" idx="3"/>
            </p:cNvCxnSpPr>
            <p:nvPr/>
          </p:nvCxnSpPr>
          <p:spPr bwMode="auto">
            <a:xfrm flipV="1">
              <a:off x="2757425" y="5489274"/>
              <a:ext cx="823975" cy="307777"/>
            </a:xfrm>
            <a:prstGeom prst="bentConnector3">
              <a:avLst>
                <a:gd name="adj1" fmla="val 10009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文本框 49">
              <a:extLst>
                <a:ext uri="{FF2B5EF4-FFF2-40B4-BE49-F238E27FC236}">
                  <a16:creationId xmlns:a16="http://schemas.microsoft.com/office/drawing/2014/main" id="{C78F6F3B-8C92-46DC-9D88-F5275C1E94DA}"/>
                </a:ext>
              </a:extLst>
            </p:cNvPr>
            <p:cNvSpPr txBox="1"/>
            <p:nvPr/>
          </p:nvSpPr>
          <p:spPr>
            <a:xfrm>
              <a:off x="3217651" y="5799927"/>
              <a:ext cx="1165295" cy="307777"/>
            </a:xfrm>
            <a:prstGeom prst="rect">
              <a:avLst/>
            </a:prstGeom>
            <a:noFill/>
          </p:spPr>
          <p:txBody>
            <a:bodyPr wrap="square" rtlCol="0">
              <a:spAutoFit/>
            </a:bodyPr>
            <a:lstStyle/>
            <a:p>
              <a:r>
                <a:rPr lang="en-US" altLang="zh-CN" sz="1400" dirty="0"/>
                <a:t>KF update</a:t>
              </a:r>
              <a:endParaRPr lang="zh-CN" altLang="en-US" sz="1400" dirty="0"/>
            </a:p>
          </p:txBody>
        </p:sp>
        <p:sp>
          <p:nvSpPr>
            <p:cNvPr id="51" name="文本框 50">
              <a:extLst>
                <a:ext uri="{FF2B5EF4-FFF2-40B4-BE49-F238E27FC236}">
                  <a16:creationId xmlns:a16="http://schemas.microsoft.com/office/drawing/2014/main" id="{54FC9202-86B0-4E10-B69C-4EDF71A6E15E}"/>
                </a:ext>
              </a:extLst>
            </p:cNvPr>
            <p:cNvSpPr txBox="1"/>
            <p:nvPr/>
          </p:nvSpPr>
          <p:spPr>
            <a:xfrm>
              <a:off x="3169411" y="3706866"/>
              <a:ext cx="1165295" cy="307777"/>
            </a:xfrm>
            <a:prstGeom prst="rect">
              <a:avLst/>
            </a:prstGeom>
            <a:noFill/>
          </p:spPr>
          <p:txBody>
            <a:bodyPr wrap="square" rtlCol="0">
              <a:spAutoFit/>
            </a:bodyPr>
            <a:lstStyle/>
            <a:p>
              <a:r>
                <a:rPr lang="en-US" altLang="zh-CN" sz="1400" dirty="0"/>
                <a:t>KF predict</a:t>
              </a:r>
              <a:endParaRPr lang="zh-CN" altLang="en-US" sz="1400" dirty="0"/>
            </a:p>
          </p:txBody>
        </p:sp>
      </p:grpSp>
      <p:cxnSp>
        <p:nvCxnSpPr>
          <p:cNvPr id="53" name="直接箭头连接符 52">
            <a:extLst>
              <a:ext uri="{FF2B5EF4-FFF2-40B4-BE49-F238E27FC236}">
                <a16:creationId xmlns:a16="http://schemas.microsoft.com/office/drawing/2014/main" id="{00EF24B2-FA83-422E-9F23-DE99CBBD4EC7}"/>
              </a:ext>
            </a:extLst>
          </p:cNvPr>
          <p:cNvCxnSpPr>
            <a:stCxn id="27" idx="0"/>
            <a:endCxn id="23" idx="2"/>
          </p:cNvCxnSpPr>
          <p:nvPr/>
        </p:nvCxnSpPr>
        <p:spPr bwMode="auto">
          <a:xfrm flipV="1">
            <a:off x="6900610" y="3106980"/>
            <a:ext cx="1567" cy="39110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a:extLst>
              <a:ext uri="{FF2B5EF4-FFF2-40B4-BE49-F238E27FC236}">
                <a16:creationId xmlns:a16="http://schemas.microsoft.com/office/drawing/2014/main" id="{710CAEA4-EA7C-4394-B252-0C4C3E70ABBF}"/>
              </a:ext>
            </a:extLst>
          </p:cNvPr>
          <p:cNvCxnSpPr>
            <a:stCxn id="31" idx="0"/>
            <a:endCxn id="27" idx="2"/>
          </p:cNvCxnSpPr>
          <p:nvPr/>
        </p:nvCxnSpPr>
        <p:spPr bwMode="auto">
          <a:xfrm flipV="1">
            <a:off x="6900610" y="4087611"/>
            <a:ext cx="0" cy="5001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34153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27818" y="781417"/>
            <a:ext cx="6576291" cy="338554"/>
          </a:xfrm>
          <a:prstGeom prst="rect">
            <a:avLst/>
          </a:prstGeom>
          <a:noFill/>
        </p:spPr>
        <p:txBody>
          <a:bodyPr wrap="square" rtlCol="0">
            <a:spAutoFit/>
          </a:bodyPr>
          <a:lstStyle/>
          <a:p>
            <a:r>
              <a:rPr lang="en-US" altLang="zh-CN" sz="1600" dirty="0"/>
              <a:t>VOT-based Wildfire Tracking</a:t>
            </a:r>
            <a:endParaRPr lang="zh-CN" altLang="en-US" sz="1600"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B4E12E85-7C95-47A0-A6A1-3F71F4BEFC37}"/>
                  </a:ext>
                </a:extLst>
              </p:cNvPr>
              <p:cNvSpPr txBox="1"/>
              <p:nvPr/>
            </p:nvSpPr>
            <p:spPr>
              <a:xfrm>
                <a:off x="274320" y="1307592"/>
                <a:ext cx="7607808" cy="1169551"/>
              </a:xfrm>
              <a:prstGeom prst="rect">
                <a:avLst/>
              </a:prstGeom>
              <a:noFill/>
              <a:ln>
                <a:solidFill>
                  <a:schemeClr val="tx1"/>
                </a:solidFill>
              </a:ln>
            </p:spPr>
            <p:txBody>
              <a:bodyPr wrap="square" rtlCol="0">
                <a:spAutoFit/>
              </a:bodyPr>
              <a:lstStyle/>
              <a:p>
                <a:r>
                  <a:rPr lang="en-US" altLang="zh-CN" sz="1400" dirty="0"/>
                  <a:t>To simplify the problem, the fire area is modeled as a linear system,</a:t>
                </a:r>
                <a:r>
                  <a:rPr lang="zh-CN" altLang="en-US" sz="1400" dirty="0"/>
                  <a:t> </a:t>
                </a:r>
                <a:r>
                  <a:rPr lang="en-US" altLang="zh-CN" sz="1400" dirty="0"/>
                  <a:t>its</a:t>
                </a:r>
                <a:r>
                  <a:rPr lang="zh-CN" altLang="en-US" sz="1400" dirty="0"/>
                  <a:t> </a:t>
                </a:r>
                <a:r>
                  <a:rPr lang="en-US" altLang="zh-CN" sz="1400" dirty="0"/>
                  <a:t>state</a:t>
                </a:r>
                <a:r>
                  <a:rPr lang="zh-CN" altLang="en-US" sz="1400" dirty="0"/>
                  <a:t> </a:t>
                </a:r>
                <a:r>
                  <a:rPr lang="en-US" altLang="zh-CN" sz="1400" dirty="0"/>
                  <a:t>at time </a:t>
                </a:r>
                <a14:m>
                  <m:oMath xmlns:m="http://schemas.openxmlformats.org/officeDocument/2006/math">
                    <m:r>
                      <a:rPr lang="en-US" altLang="zh-CN" sz="1400" b="0" i="1" smtClean="0">
                        <a:latin typeface="Cambria Math" panose="02040503050406030204" pitchFamily="18" charset="0"/>
                      </a:rPr>
                      <m:t>𝑡</m:t>
                    </m:r>
                  </m:oMath>
                </a14:m>
                <a:r>
                  <a:rPr lang="en-US" altLang="zh-CN" sz="1400" dirty="0"/>
                  <a:t> could</a:t>
                </a:r>
                <a:r>
                  <a:rPr lang="zh-CN" altLang="en-US" sz="1400" dirty="0"/>
                  <a:t> </a:t>
                </a:r>
                <a:r>
                  <a:rPr lang="en-US" altLang="zh-CN" sz="1400" dirty="0"/>
                  <a:t>be</a:t>
                </a:r>
              </a:p>
              <a:p>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m:t>
                      </m:r>
                      <m:sSup>
                        <m:sSupPr>
                          <m:ctrlPr>
                            <a:rPr lang="en-US" altLang="zh-CN" sz="1400" b="0" i="1" smtClean="0">
                              <a:latin typeface="Cambria Math" panose="02040503050406030204" pitchFamily="18" charset="0"/>
                            </a:rPr>
                          </m:ctrlPr>
                        </m:sSupPr>
                        <m:e>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 </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𝑡</m:t>
                                  </m:r>
                                </m:sub>
                              </m:sSub>
                              <m:r>
                                <a:rPr lang="en-US" altLang="zh-CN" sz="1400" b="0" i="1" smtClean="0">
                                  <a:latin typeface="Cambria Math" panose="02040503050406030204" pitchFamily="18" charset="0"/>
                                </a:rPr>
                                <m:t>, </m:t>
                              </m:r>
                              <m:acc>
                                <m:accPr>
                                  <m:chr m:val="̇"/>
                                  <m:ctrlPr>
                                    <a:rPr lang="en-US" altLang="zh-CN" sz="1400" b="0" i="1" smtClean="0">
                                      <a:latin typeface="Cambria Math" panose="02040503050406030204" pitchFamily="18" charset="0"/>
                                    </a:rPr>
                                  </m:ctrlPr>
                                </m:acc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𝑡</m:t>
                                      </m:r>
                                    </m:sub>
                                  </m:sSub>
                                </m:e>
                              </m:acc>
                              <m:r>
                                <a:rPr lang="en-US" altLang="zh-CN" sz="1400" b="0" i="1" smtClean="0">
                                  <a:latin typeface="Cambria Math" panose="02040503050406030204" pitchFamily="18" charset="0"/>
                                </a:rPr>
                                <m:t>, </m:t>
                              </m:r>
                              <m:acc>
                                <m:accPr>
                                  <m:chr m:val="̇"/>
                                  <m:ctrlPr>
                                    <a:rPr lang="en-US" altLang="zh-CN" sz="1400" b="0" i="1" smtClean="0">
                                      <a:latin typeface="Cambria Math" panose="02040503050406030204" pitchFamily="18" charset="0"/>
                                    </a:rPr>
                                  </m:ctrlPr>
                                </m:acc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𝑡</m:t>
                                      </m:r>
                                    </m:sub>
                                  </m:sSub>
                                </m:e>
                              </m:acc>
                              <m:r>
                                <a:rPr lang="en-US" altLang="zh-CN" sz="1400" b="0" i="1" smtClean="0">
                                  <a:latin typeface="Cambria Math" panose="02040503050406030204" pitchFamily="18" charset="0"/>
                                </a:rPr>
                                <m:t>, </m:t>
                              </m:r>
                              <m:acc>
                                <m:accPr>
                                  <m:chr m:val="̇"/>
                                  <m:ctrlPr>
                                    <a:rPr lang="en-US" altLang="zh-CN" sz="1400" b="0" i="1" smtClean="0">
                                      <a:latin typeface="Cambria Math" panose="02040503050406030204" pitchFamily="18" charset="0"/>
                                    </a:rPr>
                                  </m:ctrlPr>
                                </m:acc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𝑡</m:t>
                                      </m:r>
                                    </m:sub>
                                  </m:sSub>
                                </m:e>
                              </m:acc>
                            </m:e>
                          </m:d>
                        </m:e>
                        <m:sup>
                          <m:r>
                            <a:rPr lang="en-US" altLang="zh-CN" sz="1400" b="0" i="1" smtClean="0">
                              <a:latin typeface="Cambria Math" panose="02040503050406030204" pitchFamily="18" charset="0"/>
                            </a:rPr>
                            <m:t>𝑇</m:t>
                          </m:r>
                        </m:sup>
                      </m:sSup>
                    </m:oMath>
                  </m:oMathPara>
                </a14:m>
                <a:endParaRPr lang="en-US" altLang="zh-CN" sz="1400" dirty="0"/>
              </a:p>
              <a:p>
                <a:r>
                  <a:rPr lang="en-US" altLang="zh-CN" sz="1400" dirty="0"/>
                  <a:t>where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𝑡</m:t>
                        </m:r>
                      </m:sub>
                    </m:sSub>
                  </m:oMath>
                </a14:m>
                <a:r>
                  <a:rPr lang="en-US" altLang="zh-CN" sz="1400" dirty="0"/>
                  <a:t> is the horizontal center pixel location,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𝑡</m:t>
                        </m:r>
                      </m:sub>
                    </m:sSub>
                  </m:oMath>
                </a14:m>
                <a:r>
                  <a:rPr lang="en-US" altLang="zh-CN" sz="1400" dirty="0"/>
                  <a:t> is the vertical center pixel location,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𝑆</m:t>
                        </m:r>
                      </m:e>
                      <m:sub>
                        <m:r>
                          <a:rPr lang="en-US" altLang="zh-CN" sz="1400" b="0" i="1" smtClean="0">
                            <a:latin typeface="Cambria Math" panose="02040503050406030204" pitchFamily="18" charset="0"/>
                          </a:rPr>
                          <m:t>𝑡</m:t>
                        </m:r>
                      </m:sub>
                    </m:sSub>
                  </m:oMath>
                </a14:m>
                <a:r>
                  <a:rPr lang="en-US" altLang="zh-CN" sz="1400" dirty="0"/>
                  <a:t> is </a:t>
                </a:r>
                <a:r>
                  <a:rPr lang="en-US" altLang="zh-CN" sz="1400"/>
                  <a:t>the scale, </a:t>
                </a:r>
                <a14:m>
                  <m:oMath xmlns:m="http://schemas.openxmlformats.org/officeDocument/2006/math">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𝑡</m:t>
                        </m:r>
                      </m:sub>
                    </m:sSub>
                  </m:oMath>
                </a14:m>
                <a:r>
                  <a:rPr lang="en-US" altLang="zh-CN" sz="1400" dirty="0"/>
                  <a:t> is the aspect ratio. Then </a:t>
                </a:r>
                <a14:m>
                  <m:oMath xmlns:m="http://schemas.openxmlformats.org/officeDocument/2006/math">
                    <m:acc>
                      <m:accPr>
                        <m:chr m:val="̇"/>
                        <m:ctrlPr>
                          <a:rPr lang="en-US" altLang="zh-CN" sz="1400" b="0" i="1" smtClean="0">
                            <a:latin typeface="Cambria Math" panose="02040503050406030204" pitchFamily="18" charset="0"/>
                          </a:rPr>
                        </m:ctrlPr>
                      </m:acc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𝑡</m:t>
                            </m:r>
                          </m:sub>
                        </m:sSub>
                      </m:e>
                    </m:acc>
                  </m:oMath>
                </a14:m>
                <a:r>
                  <a:rPr lang="en-US" altLang="zh-CN" sz="1400" dirty="0"/>
                  <a:t> is the horizontal velocity, </a:t>
                </a:r>
                <a14:m>
                  <m:oMath xmlns:m="http://schemas.openxmlformats.org/officeDocument/2006/math">
                    <m:acc>
                      <m:accPr>
                        <m:chr m:val="̇"/>
                        <m:ctrlPr>
                          <a:rPr lang="en-US" altLang="zh-CN" sz="1400" b="0" i="1" smtClean="0">
                            <a:latin typeface="Cambria Math" panose="02040503050406030204" pitchFamily="18" charset="0"/>
                          </a:rPr>
                        </m:ctrlPr>
                      </m:acc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𝑡</m:t>
                            </m:r>
                          </m:sub>
                        </m:sSub>
                      </m:e>
                    </m:acc>
                  </m:oMath>
                </a14:m>
                <a:r>
                  <a:rPr lang="en-US" altLang="zh-CN" sz="1400" dirty="0"/>
                  <a:t> is the vertical velocity, </a:t>
                </a:r>
                <a14:m>
                  <m:oMath xmlns:m="http://schemas.openxmlformats.org/officeDocument/2006/math">
                    <m:acc>
                      <m:accPr>
                        <m:chr m:val="̇"/>
                        <m:ctrlPr>
                          <a:rPr lang="en-US" altLang="zh-CN" sz="1400" b="0" i="1" smtClean="0">
                            <a:latin typeface="Cambria Math" panose="02040503050406030204" pitchFamily="18" charset="0"/>
                          </a:rPr>
                        </m:ctrlPr>
                      </m:acc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𝑠</m:t>
                            </m:r>
                          </m:e>
                          <m:sub>
                            <m:r>
                              <a:rPr lang="en-US" altLang="zh-CN" sz="1400" b="0" i="1" smtClean="0">
                                <a:latin typeface="Cambria Math" panose="02040503050406030204" pitchFamily="18" charset="0"/>
                              </a:rPr>
                              <m:t>𝑡</m:t>
                            </m:r>
                          </m:sub>
                        </m:sSub>
                      </m:e>
                    </m:acc>
                  </m:oMath>
                </a14:m>
                <a:r>
                  <a:rPr lang="en-US" altLang="zh-CN" sz="1400" dirty="0"/>
                  <a:t> is the changing rate of scale. </a:t>
                </a:r>
              </a:p>
            </p:txBody>
          </p:sp>
        </mc:Choice>
        <mc:Fallback>
          <p:sp>
            <p:nvSpPr>
              <p:cNvPr id="4" name="文本框 3">
                <a:extLst>
                  <a:ext uri="{FF2B5EF4-FFF2-40B4-BE49-F238E27FC236}">
                    <a16:creationId xmlns:a16="http://schemas.microsoft.com/office/drawing/2014/main" id="{B4E12E85-7C95-47A0-A6A1-3F71F4BEFC37}"/>
                  </a:ext>
                </a:extLst>
              </p:cNvPr>
              <p:cNvSpPr txBox="1">
                <a:spLocks noRot="1" noChangeAspect="1" noMove="1" noResize="1" noEditPoints="1" noAdjustHandles="1" noChangeArrowheads="1" noChangeShapeType="1" noTextEdit="1"/>
              </p:cNvSpPr>
              <p:nvPr/>
            </p:nvSpPr>
            <p:spPr>
              <a:xfrm>
                <a:off x="274320" y="1307592"/>
                <a:ext cx="7607808" cy="1169551"/>
              </a:xfrm>
              <a:prstGeom prst="rect">
                <a:avLst/>
              </a:prstGeom>
              <a:blipFill>
                <a:blip r:embed="rId2"/>
                <a:stretch>
                  <a:fillRect l="-160" t="-518" b="-4145"/>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603275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27818" y="663076"/>
            <a:ext cx="6576291" cy="461665"/>
          </a:xfrm>
          <a:prstGeom prst="rect">
            <a:avLst/>
          </a:prstGeom>
          <a:noFill/>
        </p:spPr>
        <p:txBody>
          <a:bodyPr wrap="square" rtlCol="0">
            <a:spAutoFit/>
          </a:bodyPr>
          <a:lstStyle/>
          <a:p>
            <a:r>
              <a:rPr lang="en-US" altLang="zh-CN" dirty="0"/>
              <a:t>VOT-based Wildfire Tracking</a:t>
            </a:r>
            <a:endParaRPr lang="zh-CN" altLang="en-US" dirty="0"/>
          </a:p>
        </p:txBody>
      </p:sp>
    </p:spTree>
    <p:extLst>
      <p:ext uri="{BB962C8B-B14F-4D97-AF65-F5344CB8AC3E}">
        <p14:creationId xmlns:p14="http://schemas.microsoft.com/office/powerpoint/2010/main" val="750599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 (Additional)</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27818" y="810858"/>
            <a:ext cx="6576291" cy="338554"/>
          </a:xfrm>
          <a:prstGeom prst="rect">
            <a:avLst/>
          </a:prstGeom>
          <a:noFill/>
        </p:spPr>
        <p:txBody>
          <a:bodyPr wrap="square" rtlCol="0">
            <a:spAutoFit/>
          </a:bodyPr>
          <a:lstStyle/>
          <a:p>
            <a:r>
              <a:rPr lang="en-US" altLang="zh-CN" sz="1600" dirty="0"/>
              <a:t>GAN-based Wildfire Image Restoration</a:t>
            </a:r>
            <a:endParaRPr lang="zh-CN" altLang="en-US" sz="1600" dirty="0"/>
          </a:p>
        </p:txBody>
      </p:sp>
      <p:pic>
        <p:nvPicPr>
          <p:cNvPr id="5" name="图片 4" descr="图示&#10;&#10;描述已自动生成">
            <a:extLst>
              <a:ext uri="{FF2B5EF4-FFF2-40B4-BE49-F238E27FC236}">
                <a16:creationId xmlns:a16="http://schemas.microsoft.com/office/drawing/2014/main" id="{8622BA0C-153B-46B4-A0CE-B960C9E40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292" y="1834212"/>
            <a:ext cx="6674909" cy="2341562"/>
          </a:xfrm>
          <a:prstGeom prst="rect">
            <a:avLst/>
          </a:prstGeom>
        </p:spPr>
      </p:pic>
      <p:sp>
        <p:nvSpPr>
          <p:cNvPr id="6" name="文本框 5">
            <a:extLst>
              <a:ext uri="{FF2B5EF4-FFF2-40B4-BE49-F238E27FC236}">
                <a16:creationId xmlns:a16="http://schemas.microsoft.com/office/drawing/2014/main" id="{E5564B3B-46F1-403E-B7AD-63BFDCD4E145}"/>
              </a:ext>
            </a:extLst>
          </p:cNvPr>
          <p:cNvSpPr txBox="1"/>
          <p:nvPr/>
        </p:nvSpPr>
        <p:spPr>
          <a:xfrm>
            <a:off x="913292" y="4540903"/>
            <a:ext cx="6309544" cy="954107"/>
          </a:xfrm>
          <a:prstGeom prst="rect">
            <a:avLst/>
          </a:prstGeom>
          <a:noFill/>
        </p:spPr>
        <p:txBody>
          <a:bodyPr wrap="square" rtlCol="0">
            <a:spAutoFit/>
          </a:bodyPr>
          <a:lstStyle/>
          <a:p>
            <a:r>
              <a:rPr lang="en-US" altLang="zh-CN" sz="1400" dirty="0">
                <a:cs typeface="Times" panose="02020603050405020304" pitchFamily="18" charset="0"/>
              </a:rPr>
              <a:t>Generative adversarial network (GAN) could be considered as a balancing process between U-net-based generator (</a:t>
            </a:r>
            <a:r>
              <a:rPr lang="en-US" altLang="zh-CN" sz="1400" i="1" dirty="0">
                <a:cs typeface="Times" panose="02020603050405020304" pitchFamily="18" charset="0"/>
              </a:rPr>
              <a:t>G</a:t>
            </a:r>
            <a:r>
              <a:rPr lang="en-US" altLang="zh-CN" sz="1400" dirty="0">
                <a:cs typeface="Times" panose="02020603050405020304" pitchFamily="18" charset="0"/>
              </a:rPr>
              <a:t>) and classifier discriminator (</a:t>
            </a:r>
            <a:r>
              <a:rPr lang="en-US" altLang="zh-CN" sz="1400" i="1" dirty="0">
                <a:cs typeface="Times" panose="02020603050405020304" pitchFamily="18" charset="0"/>
              </a:rPr>
              <a:t>D</a:t>
            </a:r>
            <a:r>
              <a:rPr lang="en-US" altLang="zh-CN" sz="1400" dirty="0">
                <a:cs typeface="Times" panose="02020603050405020304" pitchFamily="18" charset="0"/>
              </a:rPr>
              <a:t>).</a:t>
            </a:r>
          </a:p>
          <a:p>
            <a:r>
              <a:rPr lang="en-US" altLang="zh-CN" sz="1400" dirty="0">
                <a:solidFill>
                  <a:schemeClr val="accent1">
                    <a:lumMod val="75000"/>
                  </a:schemeClr>
                </a:solidFill>
                <a:cs typeface="Times" panose="02020603050405020304" pitchFamily="18" charset="0"/>
              </a:rPr>
              <a:t>It should only be applied at emergent situation as ensure the safety of UAV in serious wildfire environment when signal is missing or heavily polluted.</a:t>
            </a:r>
            <a:endParaRPr lang="zh-CN" altLang="en-US" sz="1400" dirty="0">
              <a:solidFill>
                <a:schemeClr val="accent1">
                  <a:lumMod val="75000"/>
                </a:schemeClr>
              </a:solidFill>
              <a:cs typeface="Times" panose="02020603050405020304" pitchFamily="18" charset="0"/>
            </a:endParaRPr>
          </a:p>
        </p:txBody>
      </p:sp>
    </p:spTree>
    <p:extLst>
      <p:ext uri="{BB962C8B-B14F-4D97-AF65-F5344CB8AC3E}">
        <p14:creationId xmlns:p14="http://schemas.microsoft.com/office/powerpoint/2010/main" val="4192410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5. Anticipated Significance of the Work</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014508" y="970315"/>
            <a:ext cx="6643592" cy="1815882"/>
          </a:xfrm>
          <a:prstGeom prst="rect">
            <a:avLst/>
          </a:prstGeom>
          <a:noFill/>
          <a:ln>
            <a:solidFill>
              <a:schemeClr val="tx1"/>
            </a:solidFill>
          </a:ln>
        </p:spPr>
        <p:txBody>
          <a:bodyPr wrap="square" rtlCol="0">
            <a:spAutoFit/>
          </a:bodyPr>
          <a:lstStyle/>
          <a:p>
            <a:r>
              <a:rPr lang="en-US" altLang="zh-CN" sz="1600" dirty="0"/>
              <a:t>The merits of this proposed research can be reflected by an anticipated significant contribution to the concept of smart forestry, especially the UAV-based forest firefighting. It is an essential work to improve the wildfire detection and location accuracy  with UAV during the early fire period. The main idea of this work is to save the limited computational resource on-board and decrease the false positive in wildfire detection. The results of the proposed work would be published in journal and conference publications.</a:t>
            </a:r>
            <a:endParaRPr lang="zh-CN" altLang="en-US" sz="1600" dirty="0"/>
          </a:p>
        </p:txBody>
      </p:sp>
      <p:sp>
        <p:nvSpPr>
          <p:cNvPr id="4" name="文本框 3">
            <a:extLst>
              <a:ext uri="{FF2B5EF4-FFF2-40B4-BE49-F238E27FC236}">
                <a16:creationId xmlns:a16="http://schemas.microsoft.com/office/drawing/2014/main" id="{3380EB70-3682-469E-9FB9-A0872A8039D4}"/>
              </a:ext>
            </a:extLst>
          </p:cNvPr>
          <p:cNvSpPr txBox="1"/>
          <p:nvPr/>
        </p:nvSpPr>
        <p:spPr>
          <a:xfrm>
            <a:off x="1014508" y="3429000"/>
            <a:ext cx="6643592" cy="1815882"/>
          </a:xfrm>
          <a:prstGeom prst="rect">
            <a:avLst/>
          </a:prstGeom>
          <a:noFill/>
          <a:ln>
            <a:solidFill>
              <a:schemeClr val="tx1"/>
            </a:solidFill>
          </a:ln>
        </p:spPr>
        <p:txBody>
          <a:bodyPr wrap="square" rtlCol="0">
            <a:spAutoFit/>
          </a:bodyPr>
          <a:lstStyle/>
          <a:p>
            <a:r>
              <a:rPr lang="en-US" altLang="zh-CN" sz="1600" dirty="0"/>
              <a:t>Main contributions of this work might be to</a:t>
            </a:r>
          </a:p>
          <a:p>
            <a:pPr marL="285750" indent="-285750">
              <a:buFont typeface="Arial" panose="020B0604020202020204" pitchFamily="34" charset="0"/>
              <a:buChar char="•"/>
            </a:pPr>
            <a:r>
              <a:rPr lang="en-US" altLang="zh-CN" sz="1600" dirty="0"/>
              <a:t>Develop the performance of U-net-based segmentation on-board by designing novel modules and applying attention mechanism.</a:t>
            </a:r>
          </a:p>
          <a:p>
            <a:pPr marL="285750" indent="-285750">
              <a:buFont typeface="Arial" panose="020B0604020202020204" pitchFamily="34" charset="0"/>
              <a:buChar char="•"/>
            </a:pPr>
            <a:r>
              <a:rPr lang="en-US" altLang="zh-CN" sz="1600" dirty="0"/>
              <a:t>Develop the CA-based wildfire spreading model by optimizing parameters of ROS.</a:t>
            </a:r>
          </a:p>
          <a:p>
            <a:pPr marL="285750" indent="-285750">
              <a:buFont typeface="Arial" panose="020B0604020202020204" pitchFamily="34" charset="0"/>
              <a:buChar char="•"/>
            </a:pPr>
            <a:r>
              <a:rPr lang="en-US" altLang="zh-CN" sz="1600" dirty="0"/>
              <a:t>Balance the tracking speed and accuracy on-board by applying IOU matching based on detection at front step.</a:t>
            </a:r>
          </a:p>
        </p:txBody>
      </p:sp>
    </p:spTree>
    <p:extLst>
      <p:ext uri="{BB962C8B-B14F-4D97-AF65-F5344CB8AC3E}">
        <p14:creationId xmlns:p14="http://schemas.microsoft.com/office/powerpoint/2010/main" val="3730878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6. Timeline</a:t>
            </a:r>
            <a:endParaRPr lang="zh-CN" altLang="en-US" b="1" dirty="0">
              <a:solidFill>
                <a:srgbClr val="6B0922"/>
              </a:solidFill>
              <a:latin typeface="Times New Roman" panose="02020603050405020304" pitchFamily="18" charset="0"/>
              <a:cs typeface="Times New Roman" panose="02020603050405020304" pitchFamily="18" charset="0"/>
            </a:endParaRPr>
          </a:p>
        </p:txBody>
      </p:sp>
      <p:pic>
        <p:nvPicPr>
          <p:cNvPr id="6" name="图片 5" descr="图形用户界面, 文本, 应用程序&#10;&#10;描述已自动生成">
            <a:extLst>
              <a:ext uri="{FF2B5EF4-FFF2-40B4-BE49-F238E27FC236}">
                <a16:creationId xmlns:a16="http://schemas.microsoft.com/office/drawing/2014/main" id="{AD0DE865-0C9D-44FD-8E91-E434A9D4E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18" y="1002611"/>
            <a:ext cx="8356079" cy="2904371"/>
          </a:xfrm>
          <a:prstGeom prst="rect">
            <a:avLst/>
          </a:prstGeom>
        </p:spPr>
      </p:pic>
      <p:sp>
        <p:nvSpPr>
          <p:cNvPr id="29" name="文本框 28">
            <a:extLst>
              <a:ext uri="{FF2B5EF4-FFF2-40B4-BE49-F238E27FC236}">
                <a16:creationId xmlns:a16="http://schemas.microsoft.com/office/drawing/2014/main" id="{8FB475D4-742C-4DC8-8E69-1CB34061EDA5}"/>
              </a:ext>
            </a:extLst>
          </p:cNvPr>
          <p:cNvSpPr txBox="1"/>
          <p:nvPr/>
        </p:nvSpPr>
        <p:spPr>
          <a:xfrm>
            <a:off x="127818" y="4133850"/>
            <a:ext cx="8356079" cy="892552"/>
          </a:xfrm>
          <a:prstGeom prst="rect">
            <a:avLst/>
          </a:prstGeom>
          <a:noFill/>
        </p:spPr>
        <p:txBody>
          <a:bodyPr wrap="square" rtlCol="0">
            <a:spAutoFit/>
          </a:bodyPr>
          <a:lstStyle/>
          <a:p>
            <a:r>
              <a:rPr lang="en-US" altLang="zh-CN" sz="1600" dirty="0"/>
              <a:t>Publications</a:t>
            </a:r>
          </a:p>
          <a:p>
            <a:r>
              <a:rPr lang="en-CA" altLang="zh-CN" sz="1200" b="0" i="0" dirty="0">
                <a:effectLst/>
                <a:cs typeface="Times" panose="02020603050405020304" pitchFamily="18" charset="0"/>
              </a:rPr>
              <a:t>[1] L. Qiao, Y. Zhang, and Y. Qu, “Pre-processing for UAV based wildfire detection: A loss u-net enhanced GAN for image restoration,” in </a:t>
            </a:r>
            <a:r>
              <a:rPr lang="en-CA" altLang="zh-CN" sz="1200" b="0" i="1" dirty="0">
                <a:effectLst/>
                <a:cs typeface="Times" panose="02020603050405020304" pitchFamily="18" charset="0"/>
              </a:rPr>
              <a:t>IEEE International Conference on Industrial Artificial Intelligence(IAI), </a:t>
            </a:r>
            <a:r>
              <a:rPr lang="en-CA" altLang="zh-CN" sz="1200" b="0" i="0" dirty="0">
                <a:effectLst/>
                <a:cs typeface="Times" panose="02020603050405020304" pitchFamily="18" charset="0"/>
              </a:rPr>
              <a:t>Shenyang, China, 2020</a:t>
            </a:r>
          </a:p>
          <a:p>
            <a:r>
              <a:rPr lang="en-CA" altLang="zh-CN" sz="1200" dirty="0">
                <a:cs typeface="Times" panose="02020603050405020304" pitchFamily="18" charset="0"/>
              </a:rPr>
              <a:t>[2] L. Qiao, Y. Zhang, and Y. Qu, “</a:t>
            </a:r>
            <a:r>
              <a:rPr lang="en-CA" altLang="zh-CN" sz="1200" dirty="0" err="1">
                <a:cs typeface="Times" panose="02020603050405020304" pitchFamily="18" charset="0"/>
              </a:rPr>
              <a:t>UNet</a:t>
            </a:r>
            <a:r>
              <a:rPr lang="en-CA" altLang="zh-CN" sz="1200" dirty="0">
                <a:cs typeface="Times" panose="02020603050405020304" pitchFamily="18" charset="0"/>
              </a:rPr>
              <a:t>-based wildfire segmentation with Fastai,” finished</a:t>
            </a:r>
            <a:endParaRPr lang="en-US" altLang="zh-CN" sz="1600" dirty="0">
              <a:cs typeface="Times" panose="02020603050405020304" pitchFamily="18" charset="0"/>
            </a:endParaRPr>
          </a:p>
        </p:txBody>
      </p:sp>
    </p:spTree>
    <p:extLst>
      <p:ext uri="{BB962C8B-B14F-4D97-AF65-F5344CB8AC3E}">
        <p14:creationId xmlns:p14="http://schemas.microsoft.com/office/powerpoint/2010/main" val="106454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8687861-A82E-471E-9934-50BED3095ABB}"/>
              </a:ext>
            </a:extLst>
          </p:cNvPr>
          <p:cNvSpPr txBox="1"/>
          <p:nvPr/>
        </p:nvSpPr>
        <p:spPr>
          <a:xfrm>
            <a:off x="386437" y="764078"/>
            <a:ext cx="5460181" cy="4480073"/>
          </a:xfrm>
          <a:prstGeom prst="rect">
            <a:avLst/>
          </a:prstGeom>
          <a:noFill/>
        </p:spPr>
        <p:txBody>
          <a:bodyPr wrap="square" rtlCol="0">
            <a:spAutoFit/>
          </a:bodyPr>
          <a:lstStyle/>
          <a:p>
            <a:pPr marL="457200" indent="-457200">
              <a:lnSpc>
                <a:spcPct val="150000"/>
              </a:lnSpc>
              <a:buFont typeface="+mj-lt"/>
              <a:buAutoNum type="arabicPeriod"/>
            </a:pPr>
            <a:r>
              <a:rPr lang="en-US" altLang="zh-CN" sz="1600" b="1" dirty="0">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altLang="zh-CN" sz="1600" b="1" dirty="0">
                <a:latin typeface="Times New Roman" panose="02020603050405020304" pitchFamily="18" charset="0"/>
                <a:cs typeface="Times New Roman" panose="02020603050405020304" pitchFamily="18" charset="0"/>
              </a:rPr>
              <a:t>Related Works</a:t>
            </a:r>
          </a:p>
          <a:p>
            <a:pPr marL="457200" indent="-457200">
              <a:lnSpc>
                <a:spcPct val="150000"/>
              </a:lnSpc>
              <a:buFont typeface="+mj-lt"/>
              <a:buAutoNum type="arabicPeriod"/>
            </a:pPr>
            <a:r>
              <a:rPr lang="en-US" altLang="zh-CN" sz="1600" b="1" dirty="0">
                <a:latin typeface="Times New Roman" panose="02020603050405020304" pitchFamily="18" charset="0"/>
                <a:cs typeface="Times New Roman" panose="02020603050405020304" pitchFamily="18" charset="0"/>
              </a:rPr>
              <a:t>Objectives</a:t>
            </a:r>
          </a:p>
          <a:p>
            <a:pPr marL="457200" indent="-457200">
              <a:lnSpc>
                <a:spcPct val="150000"/>
              </a:lnSpc>
              <a:buFont typeface="+mj-lt"/>
              <a:buAutoNum type="arabicPeriod"/>
            </a:pPr>
            <a:r>
              <a:rPr lang="en-US" altLang="zh-CN" sz="1600" b="1" dirty="0">
                <a:latin typeface="Times New Roman" panose="02020603050405020304" pitchFamily="18" charset="0"/>
                <a:cs typeface="Times New Roman" panose="02020603050405020304" pitchFamily="18" charset="0"/>
              </a:rPr>
              <a:t>Methodologies</a:t>
            </a:r>
          </a:p>
          <a:p>
            <a:pPr marL="914400" lvl="1" indent="-45720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U-net-based Wildfire Detection </a:t>
            </a:r>
          </a:p>
          <a:p>
            <a:pPr marL="914400" lvl="1" indent="-45720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Squeeze Model and Attention Gate</a:t>
            </a:r>
          </a:p>
          <a:p>
            <a:pPr marL="914400" lvl="1" indent="-45720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Cellular Automata-based Wildfire Prediction</a:t>
            </a:r>
          </a:p>
          <a:p>
            <a:pPr marL="914400" lvl="1" indent="-45720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VOT-based Wildfire Tracking</a:t>
            </a:r>
          </a:p>
          <a:p>
            <a:pPr marL="914400" lvl="1" indent="-457200">
              <a:lnSpc>
                <a:spcPct val="150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GAN-based Wildfire Image Restoration</a:t>
            </a:r>
          </a:p>
          <a:p>
            <a:pPr marL="457200" indent="-457200">
              <a:lnSpc>
                <a:spcPct val="150000"/>
              </a:lnSpc>
              <a:buFont typeface="+mj-lt"/>
              <a:buAutoNum type="arabicPeriod"/>
            </a:pPr>
            <a:r>
              <a:rPr lang="en-US" altLang="zh-CN" sz="1600" b="1" dirty="0">
                <a:latin typeface="Times New Roman" panose="02020603050405020304" pitchFamily="18" charset="0"/>
                <a:cs typeface="Times New Roman" panose="02020603050405020304" pitchFamily="18" charset="0"/>
              </a:rPr>
              <a:t>Anticipated Significance of the Work</a:t>
            </a:r>
          </a:p>
          <a:p>
            <a:pPr marL="457200" indent="-457200">
              <a:lnSpc>
                <a:spcPct val="150000"/>
              </a:lnSpc>
              <a:buFont typeface="+mj-lt"/>
              <a:buAutoNum type="arabicPeriod"/>
            </a:pPr>
            <a:r>
              <a:rPr lang="en-US" altLang="zh-CN" sz="1600" b="1" dirty="0">
                <a:latin typeface="Times New Roman" panose="02020603050405020304" pitchFamily="18" charset="0"/>
                <a:cs typeface="Times New Roman" panose="02020603050405020304" pitchFamily="18" charset="0"/>
              </a:rPr>
              <a:t>Timeline</a:t>
            </a:r>
          </a:p>
          <a:p>
            <a:pPr marL="457200" indent="-457200">
              <a:lnSpc>
                <a:spcPct val="150000"/>
              </a:lnSpc>
              <a:buFont typeface="+mj-lt"/>
              <a:buAutoNum type="arabicPeriod"/>
            </a:pPr>
            <a:r>
              <a:rPr lang="en-US" altLang="zh-CN" sz="1600" b="1" dirty="0">
                <a:latin typeface="Times New Roman" panose="02020603050405020304" pitchFamily="18" charset="0"/>
                <a:cs typeface="Times New Roman" panose="02020603050405020304" pitchFamily="18" charset="0"/>
              </a:rPr>
              <a:t>Process to Date</a:t>
            </a:r>
          </a:p>
        </p:txBody>
      </p:sp>
      <p:sp>
        <p:nvSpPr>
          <p:cNvPr id="6" name="文本框 5">
            <a:extLst>
              <a:ext uri="{FF2B5EF4-FFF2-40B4-BE49-F238E27FC236}">
                <a16:creationId xmlns:a16="http://schemas.microsoft.com/office/drawing/2014/main" id="{6CC1C99A-D263-48CA-96D2-3C17F9FF4885}"/>
              </a:ext>
            </a:extLst>
          </p:cNvPr>
          <p:cNvSpPr txBox="1"/>
          <p:nvPr/>
        </p:nvSpPr>
        <p:spPr>
          <a:xfrm>
            <a:off x="127819" y="112068"/>
            <a:ext cx="7836310"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Outlines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3538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7. Process to Date</a:t>
            </a:r>
            <a:endParaRPr lang="zh-CN" altLang="en-US" b="1" dirty="0">
              <a:solidFill>
                <a:srgbClr val="6B0922"/>
              </a:solidFill>
              <a:latin typeface="Times New Roman" panose="02020603050405020304" pitchFamily="18" charset="0"/>
              <a:cs typeface="Times New Roman" panose="02020603050405020304" pitchFamily="18" charset="0"/>
            </a:endParaRPr>
          </a:p>
        </p:txBody>
      </p:sp>
      <p:grpSp>
        <p:nvGrpSpPr>
          <p:cNvPr id="21" name="组合 20">
            <a:extLst>
              <a:ext uri="{FF2B5EF4-FFF2-40B4-BE49-F238E27FC236}">
                <a16:creationId xmlns:a16="http://schemas.microsoft.com/office/drawing/2014/main" id="{C88A2238-5DFB-4376-A36B-60C69D37850F}"/>
              </a:ext>
            </a:extLst>
          </p:cNvPr>
          <p:cNvGrpSpPr/>
          <p:nvPr/>
        </p:nvGrpSpPr>
        <p:grpSpPr>
          <a:xfrm>
            <a:off x="309720" y="1150611"/>
            <a:ext cx="4262280" cy="2023855"/>
            <a:chOff x="4980909" y="3888221"/>
            <a:chExt cx="3005456" cy="1773871"/>
          </a:xfrm>
        </p:grpSpPr>
        <p:pic>
          <p:nvPicPr>
            <p:cNvPr id="22" name="图片 21" descr="手机屏幕的截图&#10;&#10;描述已自动生成">
              <a:extLst>
                <a:ext uri="{FF2B5EF4-FFF2-40B4-BE49-F238E27FC236}">
                  <a16:creationId xmlns:a16="http://schemas.microsoft.com/office/drawing/2014/main" id="{4D47AC2A-C3EA-4760-9469-47AD1FED2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0909" y="3888221"/>
              <a:ext cx="2964437" cy="1315279"/>
            </a:xfrm>
            <a:prstGeom prst="rect">
              <a:avLst/>
            </a:prstGeom>
          </p:spPr>
        </p:pic>
        <p:sp>
          <p:nvSpPr>
            <p:cNvPr id="25" name="文本框 24">
              <a:extLst>
                <a:ext uri="{FF2B5EF4-FFF2-40B4-BE49-F238E27FC236}">
                  <a16:creationId xmlns:a16="http://schemas.microsoft.com/office/drawing/2014/main" id="{9C4CE35B-ADBC-48A6-99ED-9F9500F257C5}"/>
                </a:ext>
              </a:extLst>
            </p:cNvPr>
            <p:cNvSpPr txBox="1"/>
            <p:nvPr/>
          </p:nvSpPr>
          <p:spPr>
            <a:xfrm>
              <a:off x="4980909" y="5203500"/>
              <a:ext cx="3005456" cy="458592"/>
            </a:xfrm>
            <a:prstGeom prst="rect">
              <a:avLst/>
            </a:prstGeom>
            <a:noFill/>
            <a:ln>
              <a:noFill/>
            </a:ln>
          </p:spPr>
          <p:txBody>
            <a:bodyPr wrap="square" rtlCol="0">
              <a:spAutoFit/>
            </a:bodyPr>
            <a:lstStyle/>
            <a:p>
              <a:r>
                <a:rPr lang="en-US" altLang="zh-CN" sz="1400" dirty="0"/>
                <a:t>Resnet18 U-net with tensorRT online segmentation for on-board computer (experiment 1)</a:t>
              </a:r>
            </a:p>
          </p:txBody>
        </p:sp>
      </p:grpSp>
      <p:grpSp>
        <p:nvGrpSpPr>
          <p:cNvPr id="29" name="组合 28">
            <a:extLst>
              <a:ext uri="{FF2B5EF4-FFF2-40B4-BE49-F238E27FC236}">
                <a16:creationId xmlns:a16="http://schemas.microsoft.com/office/drawing/2014/main" id="{16A8CBFC-9F5C-417E-A9AE-8314C071B75B}"/>
              </a:ext>
            </a:extLst>
          </p:cNvPr>
          <p:cNvGrpSpPr/>
          <p:nvPr/>
        </p:nvGrpSpPr>
        <p:grpSpPr>
          <a:xfrm>
            <a:off x="4824842" y="993669"/>
            <a:ext cx="3244041" cy="2180797"/>
            <a:chOff x="4257447" y="3029196"/>
            <a:chExt cx="4086453" cy="2821989"/>
          </a:xfrm>
        </p:grpSpPr>
        <p:grpSp>
          <p:nvGrpSpPr>
            <p:cNvPr id="30" name="组合 29">
              <a:extLst>
                <a:ext uri="{FF2B5EF4-FFF2-40B4-BE49-F238E27FC236}">
                  <a16:creationId xmlns:a16="http://schemas.microsoft.com/office/drawing/2014/main" id="{627F5EC2-131A-4444-BFE1-F19F9C0CB162}"/>
                </a:ext>
              </a:extLst>
            </p:cNvPr>
            <p:cNvGrpSpPr/>
            <p:nvPr/>
          </p:nvGrpSpPr>
          <p:grpSpPr>
            <a:xfrm>
              <a:off x="4257447" y="3029196"/>
              <a:ext cx="4000727" cy="2247654"/>
              <a:chOff x="0" y="926947"/>
              <a:chExt cx="6349206" cy="3276190"/>
            </a:xfrm>
          </p:grpSpPr>
          <p:pic>
            <p:nvPicPr>
              <p:cNvPr id="32" name="图片 31" descr="形状&#10;&#10;中度可信度描述已自动生成">
                <a:extLst>
                  <a:ext uri="{FF2B5EF4-FFF2-40B4-BE49-F238E27FC236}">
                    <a16:creationId xmlns:a16="http://schemas.microsoft.com/office/drawing/2014/main" id="{A1E81D7A-5A97-45F9-8667-A6D681DBA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6947"/>
                <a:ext cx="3174603" cy="3276190"/>
              </a:xfrm>
              <a:prstGeom prst="rect">
                <a:avLst/>
              </a:prstGeom>
            </p:spPr>
          </p:pic>
          <p:pic>
            <p:nvPicPr>
              <p:cNvPr id="33" name="图片 32" descr="图片包含 背景图案&#10;&#10;描述已自动生成">
                <a:extLst>
                  <a:ext uri="{FF2B5EF4-FFF2-40B4-BE49-F238E27FC236}">
                    <a16:creationId xmlns:a16="http://schemas.microsoft.com/office/drawing/2014/main" id="{55303CE0-A443-4247-87D1-D4DF47A4E9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603" y="975401"/>
                <a:ext cx="3174603" cy="3227736"/>
              </a:xfrm>
              <a:prstGeom prst="rect">
                <a:avLst/>
              </a:prstGeom>
            </p:spPr>
          </p:pic>
        </p:grpSp>
        <p:sp>
          <p:nvSpPr>
            <p:cNvPr id="31" name="文本框 30">
              <a:extLst>
                <a:ext uri="{FF2B5EF4-FFF2-40B4-BE49-F238E27FC236}">
                  <a16:creationId xmlns:a16="http://schemas.microsoft.com/office/drawing/2014/main" id="{1DD02036-AAF0-4F07-B515-5C96E148D7F5}"/>
                </a:ext>
              </a:extLst>
            </p:cNvPr>
            <p:cNvSpPr txBox="1"/>
            <p:nvPr/>
          </p:nvSpPr>
          <p:spPr>
            <a:xfrm>
              <a:off x="4333760" y="5174129"/>
              <a:ext cx="4010140" cy="677056"/>
            </a:xfrm>
            <a:prstGeom prst="rect">
              <a:avLst/>
            </a:prstGeom>
            <a:noFill/>
          </p:spPr>
          <p:txBody>
            <a:bodyPr wrap="square" rtlCol="0">
              <a:spAutoFit/>
            </a:bodyPr>
            <a:lstStyle/>
            <a:p>
              <a:r>
                <a:rPr lang="en-US" altLang="zh-CN" sz="1400" dirty="0"/>
                <a:t>Grad cam classification for on-board computer (simulation)</a:t>
              </a:r>
            </a:p>
          </p:txBody>
        </p:sp>
      </p:grpSp>
      <p:grpSp>
        <p:nvGrpSpPr>
          <p:cNvPr id="46" name="组合 45">
            <a:extLst>
              <a:ext uri="{FF2B5EF4-FFF2-40B4-BE49-F238E27FC236}">
                <a16:creationId xmlns:a16="http://schemas.microsoft.com/office/drawing/2014/main" id="{25A8C04E-AD1B-42B9-B287-74B6CE1F690E}"/>
              </a:ext>
            </a:extLst>
          </p:cNvPr>
          <p:cNvGrpSpPr/>
          <p:nvPr/>
        </p:nvGrpSpPr>
        <p:grpSpPr>
          <a:xfrm>
            <a:off x="249060" y="3912818"/>
            <a:ext cx="4325428" cy="1916646"/>
            <a:chOff x="127818" y="3924014"/>
            <a:chExt cx="5985361" cy="2473757"/>
          </a:xfrm>
        </p:grpSpPr>
        <p:grpSp>
          <p:nvGrpSpPr>
            <p:cNvPr id="34" name="组合 33">
              <a:extLst>
                <a:ext uri="{FF2B5EF4-FFF2-40B4-BE49-F238E27FC236}">
                  <a16:creationId xmlns:a16="http://schemas.microsoft.com/office/drawing/2014/main" id="{96DD2774-7DBF-44A2-AFE9-6520D96B3A4E}"/>
                </a:ext>
              </a:extLst>
            </p:cNvPr>
            <p:cNvGrpSpPr/>
            <p:nvPr/>
          </p:nvGrpSpPr>
          <p:grpSpPr>
            <a:xfrm>
              <a:off x="127818" y="3924015"/>
              <a:ext cx="5985361" cy="2473756"/>
              <a:chOff x="1377586" y="3096750"/>
              <a:chExt cx="5215270" cy="2580798"/>
            </a:xfrm>
          </p:grpSpPr>
          <p:sp>
            <p:nvSpPr>
              <p:cNvPr id="35" name="文本框 34">
                <a:extLst>
                  <a:ext uri="{FF2B5EF4-FFF2-40B4-BE49-F238E27FC236}">
                    <a16:creationId xmlns:a16="http://schemas.microsoft.com/office/drawing/2014/main" id="{BF539983-B5C0-49A6-AAC0-EFA7A7033B32}"/>
                  </a:ext>
                </a:extLst>
              </p:cNvPr>
              <p:cNvSpPr txBox="1"/>
              <p:nvPr/>
            </p:nvSpPr>
            <p:spPr>
              <a:xfrm>
                <a:off x="1407131" y="4973022"/>
                <a:ext cx="5185725" cy="704526"/>
              </a:xfrm>
              <a:prstGeom prst="rect">
                <a:avLst/>
              </a:prstGeom>
              <a:noFill/>
              <a:ln>
                <a:noFill/>
              </a:ln>
            </p:spPr>
            <p:txBody>
              <a:bodyPr wrap="square" rtlCol="0">
                <a:spAutoFit/>
              </a:bodyPr>
              <a:lstStyle/>
              <a:p>
                <a:r>
                  <a:rPr lang="en-US" altLang="zh-CN" sz="1400" dirty="0"/>
                  <a:t>Accuracy and  loss changing of ResNet18 classification for on-board computer (preparing for experiment 2)</a:t>
                </a:r>
              </a:p>
            </p:txBody>
          </p:sp>
          <p:pic>
            <p:nvPicPr>
              <p:cNvPr id="36" name="图片 35" descr="图表, 折线图&#10;&#10;描述已自动生成">
                <a:extLst>
                  <a:ext uri="{FF2B5EF4-FFF2-40B4-BE49-F238E27FC236}">
                    <a16:creationId xmlns:a16="http://schemas.microsoft.com/office/drawing/2014/main" id="{C732C8FA-1FEA-489F-BDD1-618D90F77014}"/>
                  </a:ext>
                </a:extLst>
              </p:cNvPr>
              <p:cNvPicPr>
                <a:picLocks noChangeAspect="1"/>
              </p:cNvPicPr>
              <p:nvPr/>
            </p:nvPicPr>
            <p:blipFill rotWithShape="1">
              <a:blip r:embed="rId5">
                <a:extLst>
                  <a:ext uri="{28A0092B-C50C-407E-A947-70E740481C1C}">
                    <a14:useLocalDpi xmlns:a14="http://schemas.microsoft.com/office/drawing/2010/main" val="0"/>
                  </a:ext>
                </a:extLst>
              </a:blip>
              <a:srcRect l="7128" t="10889" r="8854" b="4196"/>
              <a:stretch/>
            </p:blipFill>
            <p:spPr>
              <a:xfrm>
                <a:off x="1377586" y="3096750"/>
                <a:ext cx="2607635" cy="1844815"/>
              </a:xfrm>
              <a:prstGeom prst="rect">
                <a:avLst/>
              </a:prstGeom>
            </p:spPr>
          </p:pic>
        </p:grpSp>
        <p:pic>
          <p:nvPicPr>
            <p:cNvPr id="45" name="图片 44" descr="图表, 折线图&#10;&#10;描述已自动生成">
              <a:extLst>
                <a:ext uri="{FF2B5EF4-FFF2-40B4-BE49-F238E27FC236}">
                  <a16:creationId xmlns:a16="http://schemas.microsoft.com/office/drawing/2014/main" id="{ACAB4F41-0098-435D-82D7-A7B8364A5261}"/>
                </a:ext>
              </a:extLst>
            </p:cNvPr>
            <p:cNvPicPr>
              <a:picLocks noChangeAspect="1"/>
            </p:cNvPicPr>
            <p:nvPr/>
          </p:nvPicPr>
          <p:blipFill rotWithShape="1">
            <a:blip r:embed="rId6">
              <a:extLst>
                <a:ext uri="{28A0092B-C50C-407E-A947-70E740481C1C}">
                  <a14:useLocalDpi xmlns:a14="http://schemas.microsoft.com/office/drawing/2010/main" val="0"/>
                </a:ext>
              </a:extLst>
            </a:blip>
            <a:srcRect l="6652" t="11621" r="9309" b="4102"/>
            <a:stretch/>
          </p:blipFill>
          <p:spPr>
            <a:xfrm>
              <a:off x="3120499" y="3924014"/>
              <a:ext cx="2992680" cy="1768299"/>
            </a:xfrm>
            <a:prstGeom prst="rect">
              <a:avLst/>
            </a:prstGeom>
          </p:spPr>
        </p:pic>
      </p:grpSp>
    </p:spTree>
    <p:extLst>
      <p:ext uri="{BB962C8B-B14F-4D97-AF65-F5344CB8AC3E}">
        <p14:creationId xmlns:p14="http://schemas.microsoft.com/office/powerpoint/2010/main" val="1756704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7. Process to Date</a:t>
            </a:r>
            <a:endParaRPr lang="zh-CN" altLang="en-US" b="1" dirty="0">
              <a:solidFill>
                <a:srgbClr val="6B0922"/>
              </a:solidFill>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E7E5E615-B892-4997-92C2-2E9741856F6F}"/>
              </a:ext>
            </a:extLst>
          </p:cNvPr>
          <p:cNvGrpSpPr/>
          <p:nvPr/>
        </p:nvGrpSpPr>
        <p:grpSpPr>
          <a:xfrm>
            <a:off x="55728" y="767084"/>
            <a:ext cx="3166988" cy="3354825"/>
            <a:chOff x="211691" y="3105423"/>
            <a:chExt cx="3348880" cy="3841269"/>
          </a:xfrm>
        </p:grpSpPr>
        <p:grpSp>
          <p:nvGrpSpPr>
            <p:cNvPr id="40" name="组合 39">
              <a:extLst>
                <a:ext uri="{FF2B5EF4-FFF2-40B4-BE49-F238E27FC236}">
                  <a16:creationId xmlns:a16="http://schemas.microsoft.com/office/drawing/2014/main" id="{EBD9D39D-3E13-4601-84B4-107F7AD30180}"/>
                </a:ext>
              </a:extLst>
            </p:cNvPr>
            <p:cNvGrpSpPr/>
            <p:nvPr/>
          </p:nvGrpSpPr>
          <p:grpSpPr>
            <a:xfrm>
              <a:off x="1886131" y="3105423"/>
              <a:ext cx="1674440" cy="3183905"/>
              <a:chOff x="2571006" y="466101"/>
              <a:chExt cx="2924175" cy="4977541"/>
            </a:xfrm>
          </p:grpSpPr>
          <p:pic>
            <p:nvPicPr>
              <p:cNvPr id="8" name="图片 7" descr="山上的风景&#10;&#10;描述已自动生成">
                <a:extLst>
                  <a:ext uri="{FF2B5EF4-FFF2-40B4-BE49-F238E27FC236}">
                    <a16:creationId xmlns:a16="http://schemas.microsoft.com/office/drawing/2014/main" id="{9EF4AE5D-DFD6-4FBE-952D-1E7FA5F721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794" y="466101"/>
                <a:ext cx="2428875" cy="2356411"/>
              </a:xfrm>
              <a:prstGeom prst="rect">
                <a:avLst/>
              </a:prstGeom>
            </p:spPr>
          </p:pic>
          <p:pic>
            <p:nvPicPr>
              <p:cNvPr id="10" name="图片 9" descr="电脑萤幕画面&#10;&#10;中度可信度描述已自动生成">
                <a:extLst>
                  <a:ext uri="{FF2B5EF4-FFF2-40B4-BE49-F238E27FC236}">
                    <a16:creationId xmlns:a16="http://schemas.microsoft.com/office/drawing/2014/main" id="{4074AD0E-B9B8-471D-AE01-702C1EE19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006" y="2705204"/>
                <a:ext cx="2924175" cy="2738438"/>
              </a:xfrm>
              <a:prstGeom prst="rect">
                <a:avLst/>
              </a:prstGeom>
            </p:spPr>
          </p:pic>
        </p:grpSp>
        <p:grpSp>
          <p:nvGrpSpPr>
            <p:cNvPr id="39" name="组合 38">
              <a:extLst>
                <a:ext uri="{FF2B5EF4-FFF2-40B4-BE49-F238E27FC236}">
                  <a16:creationId xmlns:a16="http://schemas.microsoft.com/office/drawing/2014/main" id="{4A7ECC65-4513-4940-81B7-17C29DFE6135}"/>
                </a:ext>
              </a:extLst>
            </p:cNvPr>
            <p:cNvGrpSpPr/>
            <p:nvPr/>
          </p:nvGrpSpPr>
          <p:grpSpPr>
            <a:xfrm>
              <a:off x="211691" y="3105423"/>
              <a:ext cx="1674440" cy="3164015"/>
              <a:chOff x="23575" y="394075"/>
              <a:chExt cx="2779099" cy="5067427"/>
            </a:xfrm>
          </p:grpSpPr>
          <p:pic>
            <p:nvPicPr>
              <p:cNvPr id="4" name="图片 3" descr="山上有烟&#10;&#10;描述已自动生成">
                <a:extLst>
                  <a:ext uri="{FF2B5EF4-FFF2-40B4-BE49-F238E27FC236}">
                    <a16:creationId xmlns:a16="http://schemas.microsoft.com/office/drawing/2014/main" id="{BDCC01F3-A52E-4B9E-8E5B-1BDB9C3161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798" y="394075"/>
                <a:ext cx="2308373" cy="2390510"/>
              </a:xfrm>
              <a:prstGeom prst="rect">
                <a:avLst/>
              </a:prstGeom>
            </p:spPr>
          </p:pic>
          <p:pic>
            <p:nvPicPr>
              <p:cNvPr id="38" name="图片 37" descr="电脑萤幕画面&#10;&#10;低可信度描述已自动生成">
                <a:extLst>
                  <a:ext uri="{FF2B5EF4-FFF2-40B4-BE49-F238E27FC236}">
                    <a16:creationId xmlns:a16="http://schemas.microsoft.com/office/drawing/2014/main" id="{0B3025D0-7A09-456E-B097-FF62B91B8E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75" y="2661152"/>
                <a:ext cx="2779099" cy="2800350"/>
              </a:xfrm>
              <a:prstGeom prst="rect">
                <a:avLst/>
              </a:prstGeom>
            </p:spPr>
          </p:pic>
        </p:grpSp>
        <p:sp>
          <p:nvSpPr>
            <p:cNvPr id="41" name="文本框 40">
              <a:extLst>
                <a:ext uri="{FF2B5EF4-FFF2-40B4-BE49-F238E27FC236}">
                  <a16:creationId xmlns:a16="http://schemas.microsoft.com/office/drawing/2014/main" id="{25FB4710-5C39-4498-8CFB-E83A5E902028}"/>
                </a:ext>
              </a:extLst>
            </p:cNvPr>
            <p:cNvSpPr txBox="1"/>
            <p:nvPr/>
          </p:nvSpPr>
          <p:spPr>
            <a:xfrm>
              <a:off x="369310" y="6286166"/>
              <a:ext cx="3191261" cy="660526"/>
            </a:xfrm>
            <a:prstGeom prst="rect">
              <a:avLst/>
            </a:prstGeom>
            <a:noFill/>
          </p:spPr>
          <p:txBody>
            <a:bodyPr wrap="square" rtlCol="0">
              <a:spAutoFit/>
            </a:bodyPr>
            <a:lstStyle/>
            <a:p>
              <a:r>
                <a:rPr lang="en-US" altLang="zh-CN" sz="1400" dirty="0"/>
                <a:t>Resnet34 U-net segmentation for ground workstation (simulation with experiment dataset)</a:t>
              </a:r>
            </a:p>
          </p:txBody>
        </p:sp>
      </p:grpSp>
      <p:grpSp>
        <p:nvGrpSpPr>
          <p:cNvPr id="7" name="组合 6">
            <a:extLst>
              <a:ext uri="{FF2B5EF4-FFF2-40B4-BE49-F238E27FC236}">
                <a16:creationId xmlns:a16="http://schemas.microsoft.com/office/drawing/2014/main" id="{38471F57-9CC0-4BA9-892E-462B79EFC1E1}"/>
              </a:ext>
            </a:extLst>
          </p:cNvPr>
          <p:cNvGrpSpPr/>
          <p:nvPr/>
        </p:nvGrpSpPr>
        <p:grpSpPr>
          <a:xfrm>
            <a:off x="169217" y="4538006"/>
            <a:ext cx="3241567" cy="1936670"/>
            <a:chOff x="4975287" y="743490"/>
            <a:chExt cx="4816025" cy="2901958"/>
          </a:xfrm>
        </p:grpSpPr>
        <p:grpSp>
          <p:nvGrpSpPr>
            <p:cNvPr id="18" name="组合 17">
              <a:extLst>
                <a:ext uri="{FF2B5EF4-FFF2-40B4-BE49-F238E27FC236}">
                  <a16:creationId xmlns:a16="http://schemas.microsoft.com/office/drawing/2014/main" id="{E0FC1199-9922-4E74-BE19-16D17B2BBEF4}"/>
                </a:ext>
              </a:extLst>
            </p:cNvPr>
            <p:cNvGrpSpPr/>
            <p:nvPr/>
          </p:nvGrpSpPr>
          <p:grpSpPr>
            <a:xfrm>
              <a:off x="4975287" y="743490"/>
              <a:ext cx="4816025" cy="2901958"/>
              <a:chOff x="1271379" y="3869299"/>
              <a:chExt cx="5909986" cy="3974253"/>
            </a:xfrm>
          </p:grpSpPr>
          <p:pic>
            <p:nvPicPr>
              <p:cNvPr id="19" name="图片 18" descr="形状&#10;&#10;描述已自动生成">
                <a:extLst>
                  <a:ext uri="{FF2B5EF4-FFF2-40B4-BE49-F238E27FC236}">
                    <a16:creationId xmlns:a16="http://schemas.microsoft.com/office/drawing/2014/main" id="{2FE667BD-D2A4-490B-9D19-0627432C1E47}"/>
                  </a:ext>
                </a:extLst>
              </p:cNvPr>
              <p:cNvPicPr>
                <a:picLocks noChangeAspect="1"/>
              </p:cNvPicPr>
              <p:nvPr/>
            </p:nvPicPr>
            <p:blipFill rotWithShape="1">
              <a:blip r:embed="rId6">
                <a:extLst>
                  <a:ext uri="{28A0092B-C50C-407E-A947-70E740481C1C}">
                    <a14:useLocalDpi xmlns:a14="http://schemas.microsoft.com/office/drawing/2010/main" val="0"/>
                  </a:ext>
                </a:extLst>
              </a:blip>
              <a:srcRect l="22244" t="11925" r="19924" b="10867"/>
              <a:stretch/>
            </p:blipFill>
            <p:spPr>
              <a:xfrm>
                <a:off x="4128047" y="3869299"/>
                <a:ext cx="2465023" cy="2418569"/>
              </a:xfrm>
              <a:prstGeom prst="rect">
                <a:avLst/>
              </a:prstGeom>
            </p:spPr>
          </p:pic>
          <p:sp>
            <p:nvSpPr>
              <p:cNvPr id="20" name="文本框 19">
                <a:extLst>
                  <a:ext uri="{FF2B5EF4-FFF2-40B4-BE49-F238E27FC236}">
                    <a16:creationId xmlns:a16="http://schemas.microsoft.com/office/drawing/2014/main" id="{FFE6E229-C866-4DFA-8F26-0B1CFB424474}"/>
                  </a:ext>
                </a:extLst>
              </p:cNvPr>
              <p:cNvSpPr txBox="1"/>
              <p:nvPr/>
            </p:nvSpPr>
            <p:spPr>
              <a:xfrm>
                <a:off x="1271379" y="6327735"/>
                <a:ext cx="5909986" cy="1515817"/>
              </a:xfrm>
              <a:prstGeom prst="rect">
                <a:avLst/>
              </a:prstGeom>
              <a:noFill/>
            </p:spPr>
            <p:txBody>
              <a:bodyPr wrap="square" rtlCol="0">
                <a:spAutoFit/>
              </a:bodyPr>
              <a:lstStyle/>
              <a:p>
                <a:r>
                  <a:rPr lang="en-US" altLang="zh-CN" sz="1400" dirty="0"/>
                  <a:t>Single and multiple fire points spreading prediction of CA for ground workstation (simulation)</a:t>
                </a:r>
              </a:p>
            </p:txBody>
          </p:sp>
        </p:grpSp>
        <p:pic>
          <p:nvPicPr>
            <p:cNvPr id="6" name="图片 5" descr="形状&#10;&#10;描述已自动生成">
              <a:extLst>
                <a:ext uri="{FF2B5EF4-FFF2-40B4-BE49-F238E27FC236}">
                  <a16:creationId xmlns:a16="http://schemas.microsoft.com/office/drawing/2014/main" id="{4A479507-3947-49E0-9552-A23989DC486E}"/>
                </a:ext>
              </a:extLst>
            </p:cNvPr>
            <p:cNvPicPr>
              <a:picLocks noChangeAspect="1"/>
            </p:cNvPicPr>
            <p:nvPr/>
          </p:nvPicPr>
          <p:blipFill rotWithShape="1">
            <a:blip r:embed="rId7">
              <a:extLst>
                <a:ext uri="{28A0092B-C50C-407E-A947-70E740481C1C}">
                  <a14:useLocalDpi xmlns:a14="http://schemas.microsoft.com/office/drawing/2010/main" val="0"/>
                </a:ext>
              </a:extLst>
            </a:blip>
            <a:srcRect l="22424" t="11692" r="20000" b="11489"/>
            <a:stretch/>
          </p:blipFill>
          <p:spPr>
            <a:xfrm>
              <a:off x="5134205" y="743490"/>
              <a:ext cx="2008739" cy="1766014"/>
            </a:xfrm>
            <a:prstGeom prst="rect">
              <a:avLst/>
            </a:prstGeom>
          </p:spPr>
        </p:pic>
      </p:grpSp>
      <p:grpSp>
        <p:nvGrpSpPr>
          <p:cNvPr id="14" name="组合 13">
            <a:extLst>
              <a:ext uri="{FF2B5EF4-FFF2-40B4-BE49-F238E27FC236}">
                <a16:creationId xmlns:a16="http://schemas.microsoft.com/office/drawing/2014/main" id="{6E0CD3CC-78B8-4B72-A997-903AD32813C0}"/>
              </a:ext>
            </a:extLst>
          </p:cNvPr>
          <p:cNvGrpSpPr/>
          <p:nvPr/>
        </p:nvGrpSpPr>
        <p:grpSpPr>
          <a:xfrm>
            <a:off x="3222716" y="4295775"/>
            <a:ext cx="5324746" cy="1941327"/>
            <a:chOff x="280585" y="4895835"/>
            <a:chExt cx="4623238" cy="1758074"/>
          </a:xfrm>
        </p:grpSpPr>
        <p:pic>
          <p:nvPicPr>
            <p:cNvPr id="11" name="图片 10" descr="形状&#10;&#10;中度可信度描述已自动生成">
              <a:extLst>
                <a:ext uri="{FF2B5EF4-FFF2-40B4-BE49-F238E27FC236}">
                  <a16:creationId xmlns:a16="http://schemas.microsoft.com/office/drawing/2014/main" id="{4A2C921F-79EC-42EE-A8D5-09E457E903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070" y="4930998"/>
              <a:ext cx="2195195" cy="1396888"/>
            </a:xfrm>
            <a:prstGeom prst="rect">
              <a:avLst/>
            </a:prstGeom>
          </p:spPr>
        </p:pic>
        <p:pic>
          <p:nvPicPr>
            <p:cNvPr id="13" name="图片 12" descr="图片包含 文本&#10;&#10;描述已自动生成">
              <a:extLst>
                <a:ext uri="{FF2B5EF4-FFF2-40B4-BE49-F238E27FC236}">
                  <a16:creationId xmlns:a16="http://schemas.microsoft.com/office/drawing/2014/main" id="{5566B477-4D2F-40D7-83B3-C3EF865AC3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8628" y="4895835"/>
              <a:ext cx="2195195" cy="1457655"/>
            </a:xfrm>
            <a:prstGeom prst="rect">
              <a:avLst/>
            </a:prstGeom>
          </p:spPr>
        </p:pic>
        <p:sp>
          <p:nvSpPr>
            <p:cNvPr id="37" name="文本框 36">
              <a:extLst>
                <a:ext uri="{FF2B5EF4-FFF2-40B4-BE49-F238E27FC236}">
                  <a16:creationId xmlns:a16="http://schemas.microsoft.com/office/drawing/2014/main" id="{02B4E808-5CB4-48FD-B354-8F7A93856B35}"/>
                </a:ext>
              </a:extLst>
            </p:cNvPr>
            <p:cNvSpPr txBox="1"/>
            <p:nvPr/>
          </p:nvSpPr>
          <p:spPr>
            <a:xfrm>
              <a:off x="280585" y="6346132"/>
              <a:ext cx="4609082" cy="307777"/>
            </a:xfrm>
            <a:prstGeom prst="rect">
              <a:avLst/>
            </a:prstGeom>
            <a:noFill/>
          </p:spPr>
          <p:txBody>
            <a:bodyPr wrap="square" rtlCol="0">
              <a:spAutoFit/>
            </a:bodyPr>
            <a:lstStyle/>
            <a:p>
              <a:r>
                <a:rPr lang="en-US" altLang="zh-CN" sz="1400" dirty="0"/>
                <a:t>Loss changing of Resnet34 U-net training, accuracy 95%</a:t>
              </a:r>
            </a:p>
          </p:txBody>
        </p:sp>
      </p:grpSp>
      <p:grpSp>
        <p:nvGrpSpPr>
          <p:cNvPr id="17" name="组合 16">
            <a:extLst>
              <a:ext uri="{FF2B5EF4-FFF2-40B4-BE49-F238E27FC236}">
                <a16:creationId xmlns:a16="http://schemas.microsoft.com/office/drawing/2014/main" id="{6BB96DFA-2062-4FF9-A88C-7260F5FD9605}"/>
              </a:ext>
            </a:extLst>
          </p:cNvPr>
          <p:cNvGrpSpPr/>
          <p:nvPr/>
        </p:nvGrpSpPr>
        <p:grpSpPr>
          <a:xfrm>
            <a:off x="3320668" y="734563"/>
            <a:ext cx="5600991" cy="3694562"/>
            <a:chOff x="4784257" y="931905"/>
            <a:chExt cx="3921593" cy="2527718"/>
          </a:xfrm>
        </p:grpSpPr>
        <p:pic>
          <p:nvPicPr>
            <p:cNvPr id="16" name="图片 15" descr="图片包含 照片, 显示, 不同, 游戏机&#10;&#10;描述已自动生成">
              <a:extLst>
                <a:ext uri="{FF2B5EF4-FFF2-40B4-BE49-F238E27FC236}">
                  <a16:creationId xmlns:a16="http://schemas.microsoft.com/office/drawing/2014/main" id="{2D0C2F3E-CE3E-4645-878E-7C81F6A567D4}"/>
                </a:ext>
              </a:extLst>
            </p:cNvPr>
            <p:cNvPicPr>
              <a:picLocks noChangeAspect="1"/>
            </p:cNvPicPr>
            <p:nvPr/>
          </p:nvPicPr>
          <p:blipFill rotWithShape="1">
            <a:blip r:embed="rId10">
              <a:extLst>
                <a:ext uri="{28A0092B-C50C-407E-A947-70E740481C1C}">
                  <a14:useLocalDpi xmlns:a14="http://schemas.microsoft.com/office/drawing/2010/main" val="0"/>
                </a:ext>
              </a:extLst>
            </a:blip>
            <a:srcRect l="4749" t="13497" r="4880" b="6866"/>
            <a:stretch/>
          </p:blipFill>
          <p:spPr>
            <a:xfrm>
              <a:off x="4847353" y="931905"/>
              <a:ext cx="3596499" cy="2219941"/>
            </a:xfrm>
            <a:prstGeom prst="rect">
              <a:avLst/>
            </a:prstGeom>
          </p:spPr>
        </p:pic>
        <p:sp>
          <p:nvSpPr>
            <p:cNvPr id="42" name="文本框 41">
              <a:extLst>
                <a:ext uri="{FF2B5EF4-FFF2-40B4-BE49-F238E27FC236}">
                  <a16:creationId xmlns:a16="http://schemas.microsoft.com/office/drawing/2014/main" id="{7093584E-A60A-44B4-AA0B-FC25F2A335AC}"/>
                </a:ext>
              </a:extLst>
            </p:cNvPr>
            <p:cNvSpPr txBox="1"/>
            <p:nvPr/>
          </p:nvSpPr>
          <p:spPr>
            <a:xfrm>
              <a:off x="4784257" y="3151846"/>
              <a:ext cx="3921593" cy="307777"/>
            </a:xfrm>
            <a:prstGeom prst="rect">
              <a:avLst/>
            </a:prstGeom>
            <a:noFill/>
          </p:spPr>
          <p:txBody>
            <a:bodyPr wrap="square" rtlCol="0">
              <a:spAutoFit/>
            </a:bodyPr>
            <a:lstStyle/>
            <a:p>
              <a:r>
                <a:rPr lang="en-US" altLang="zh-CN" sz="1400" dirty="0"/>
                <a:t>GAN-based wildfire image restoration (simulation)</a:t>
              </a:r>
            </a:p>
          </p:txBody>
        </p:sp>
      </p:grpSp>
    </p:spTree>
    <p:extLst>
      <p:ext uri="{BB962C8B-B14F-4D97-AF65-F5344CB8AC3E}">
        <p14:creationId xmlns:p14="http://schemas.microsoft.com/office/powerpoint/2010/main" val="3041960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751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E5E39EA-C6FB-492B-B4ED-26B5BD7EC8FF}"/>
              </a:ext>
            </a:extLst>
          </p:cNvPr>
          <p:cNvSpPr txBox="1"/>
          <p:nvPr/>
        </p:nvSpPr>
        <p:spPr>
          <a:xfrm>
            <a:off x="127819" y="112068"/>
            <a:ext cx="7836310"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1. Introduction</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1E5B961F-38F4-4EA2-BBBF-B263D4F16F1F}"/>
              </a:ext>
            </a:extLst>
          </p:cNvPr>
          <p:cNvSpPr txBox="1"/>
          <p:nvPr/>
        </p:nvSpPr>
        <p:spPr>
          <a:xfrm>
            <a:off x="127819" y="975772"/>
            <a:ext cx="8399387" cy="1631216"/>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The concept of wildfire management is more accepted</a:t>
            </a:r>
          </a:p>
          <a:p>
            <a:pPr marL="285750" indent="-285750" algn="just">
              <a:spcAft>
                <a:spcPts val="1200"/>
              </a:spcAft>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UAV is efficient in wildfire fighting</a:t>
            </a:r>
          </a:p>
          <a:p>
            <a:pPr marL="285750" indent="-285750" algn="just">
              <a:spcAft>
                <a:spcPts val="1200"/>
              </a:spcAft>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Feature-learning of DNN is appropriate to this mission at such background</a:t>
            </a:r>
          </a:p>
          <a:p>
            <a:pPr marL="285750" indent="-285750" algn="just">
              <a:spcAft>
                <a:spcPts val="1200"/>
              </a:spcAft>
              <a:buFont typeface="Arial" panose="020B0604020202020204" pitchFamily="34" charset="0"/>
              <a:buChar char="•"/>
            </a:pPr>
            <a:r>
              <a:rPr lang="en-US" altLang="zh-CN" sz="1400" dirty="0">
                <a:latin typeface="Times New Roman" panose="02020603050405020304" pitchFamily="18" charset="0"/>
                <a:cs typeface="Times New Roman" panose="02020603050405020304" pitchFamily="18" charset="0"/>
              </a:rPr>
              <a:t>Wildfire tracking and prediction is needed for understanding fire behavior and as guiding decision making for fire-fighters</a:t>
            </a:r>
          </a:p>
        </p:txBody>
      </p:sp>
      <p:pic>
        <p:nvPicPr>
          <p:cNvPr id="4" name="图片 3" descr="图示&#10;&#10;描述已自动生成">
            <a:extLst>
              <a:ext uri="{FF2B5EF4-FFF2-40B4-BE49-F238E27FC236}">
                <a16:creationId xmlns:a16="http://schemas.microsoft.com/office/drawing/2014/main" id="{EF1EF629-AF52-4A74-A09B-206CB80E1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0" y="3503570"/>
            <a:ext cx="3002280" cy="2757516"/>
          </a:xfrm>
          <a:prstGeom prst="rect">
            <a:avLst/>
          </a:prstGeom>
          <a:ln>
            <a:noFill/>
          </a:ln>
        </p:spPr>
      </p:pic>
      <p:sp>
        <p:nvSpPr>
          <p:cNvPr id="6" name="文本框 5">
            <a:extLst>
              <a:ext uri="{FF2B5EF4-FFF2-40B4-BE49-F238E27FC236}">
                <a16:creationId xmlns:a16="http://schemas.microsoft.com/office/drawing/2014/main" id="{B2EF9E9D-6DBF-4476-B4C0-45F971952DBB}"/>
              </a:ext>
            </a:extLst>
          </p:cNvPr>
          <p:cNvSpPr txBox="1"/>
          <p:nvPr/>
        </p:nvSpPr>
        <p:spPr>
          <a:xfrm>
            <a:off x="320040" y="2904861"/>
            <a:ext cx="6248400" cy="523220"/>
          </a:xfrm>
          <a:prstGeom prst="rect">
            <a:avLst/>
          </a:prstGeom>
          <a:noFill/>
          <a:ln>
            <a:solidFill>
              <a:schemeClr val="tx1"/>
            </a:solidFill>
          </a:ln>
        </p:spPr>
        <p:txBody>
          <a:bodyPr wrap="square" rtlCol="0">
            <a:spAutoFit/>
          </a:bodyPr>
          <a:lstStyle/>
          <a:p>
            <a:r>
              <a:rPr lang="en-US" altLang="zh-CN" sz="1400" dirty="0"/>
              <a:t>How might a DNN-based wildfire detection, prediction and tracking strategy work for UAV-based wildfire management and fighting?</a:t>
            </a:r>
            <a:endParaRPr lang="zh-CN" altLang="en-US" sz="1400" dirty="0"/>
          </a:p>
        </p:txBody>
      </p:sp>
    </p:spTree>
    <p:extLst>
      <p:ext uri="{BB962C8B-B14F-4D97-AF65-F5344CB8AC3E}">
        <p14:creationId xmlns:p14="http://schemas.microsoft.com/office/powerpoint/2010/main" val="1710172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10FF293-D2F1-4B99-B6EE-E4C012F3C3AB}"/>
              </a:ext>
            </a:extLst>
          </p:cNvPr>
          <p:cNvSpPr txBox="1"/>
          <p:nvPr/>
        </p:nvSpPr>
        <p:spPr>
          <a:xfrm>
            <a:off x="127819" y="112068"/>
            <a:ext cx="7836310"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2. Related Works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7CBB124-58C4-4302-B4B6-C9086B004F3F}"/>
              </a:ext>
            </a:extLst>
          </p:cNvPr>
          <p:cNvSpPr txBox="1"/>
          <p:nvPr/>
        </p:nvSpPr>
        <p:spPr>
          <a:xfrm>
            <a:off x="127819" y="713786"/>
            <a:ext cx="7529125" cy="338554"/>
          </a:xfrm>
          <a:prstGeom prst="rect">
            <a:avLst/>
          </a:prstGeom>
          <a:noFill/>
        </p:spPr>
        <p:txBody>
          <a:bodyPr wrap="square" rtlCol="0">
            <a:spAutoFit/>
          </a:bodyPr>
          <a:lstStyle/>
          <a:p>
            <a:r>
              <a:rPr lang="en-US" altLang="zh-CN" sz="1600" dirty="0"/>
              <a:t>Appliable Wildfire Detection Schemes with UAV</a:t>
            </a:r>
          </a:p>
        </p:txBody>
      </p:sp>
      <p:pic>
        <p:nvPicPr>
          <p:cNvPr id="21" name="图片 20" descr="图示&#10;&#10;描述已自动生成">
            <a:extLst>
              <a:ext uri="{FF2B5EF4-FFF2-40B4-BE49-F238E27FC236}">
                <a16:creationId xmlns:a16="http://schemas.microsoft.com/office/drawing/2014/main" id="{2CCEF750-D116-4BCD-AAA7-84EAFE1D61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96" y="1052340"/>
            <a:ext cx="8845169" cy="5693592"/>
          </a:xfrm>
          <a:prstGeom prst="rect">
            <a:avLst/>
          </a:prstGeom>
        </p:spPr>
      </p:pic>
      <p:sp>
        <p:nvSpPr>
          <p:cNvPr id="7" name="矩形 6">
            <a:extLst>
              <a:ext uri="{FF2B5EF4-FFF2-40B4-BE49-F238E27FC236}">
                <a16:creationId xmlns:a16="http://schemas.microsoft.com/office/drawing/2014/main" id="{41B5BDCF-A393-498E-84B4-22819ED3222F}"/>
              </a:ext>
            </a:extLst>
          </p:cNvPr>
          <p:cNvSpPr/>
          <p:nvPr/>
        </p:nvSpPr>
        <p:spPr bwMode="auto">
          <a:xfrm>
            <a:off x="7006076" y="4754073"/>
            <a:ext cx="1810328" cy="288981"/>
          </a:xfrm>
          <a:prstGeom prst="rect">
            <a:avLst/>
          </a:prstGeom>
          <a:noFill/>
          <a:ln w="28575" cap="flat" cmpd="sng" algn="ctr">
            <a:solidFill>
              <a:srgbClr val="2BFC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anose="02020603050405020304" pitchFamily="18" charset="0"/>
            </a:endParaRPr>
          </a:p>
        </p:txBody>
      </p:sp>
      <p:sp>
        <p:nvSpPr>
          <p:cNvPr id="2" name="文本框 1">
            <a:extLst>
              <a:ext uri="{FF2B5EF4-FFF2-40B4-BE49-F238E27FC236}">
                <a16:creationId xmlns:a16="http://schemas.microsoft.com/office/drawing/2014/main" id="{2128D302-D70C-4FE4-B58E-B1447473A7C5}"/>
              </a:ext>
            </a:extLst>
          </p:cNvPr>
          <p:cNvSpPr txBox="1"/>
          <p:nvPr/>
        </p:nvSpPr>
        <p:spPr>
          <a:xfrm>
            <a:off x="805999" y="1943563"/>
            <a:ext cx="2257242" cy="1600438"/>
          </a:xfrm>
          <a:prstGeom prst="rect">
            <a:avLst/>
          </a:prstGeom>
          <a:noFill/>
        </p:spPr>
        <p:txBody>
          <a:bodyPr wrap="square" rtlCol="0">
            <a:spAutoFit/>
          </a:bodyPr>
          <a:lstStyle/>
          <a:p>
            <a:pPr marL="342900" indent="-342900">
              <a:buFont typeface="Arial" panose="020B0604020202020204" pitchFamily="34" charset="0"/>
              <a:buChar char="•"/>
            </a:pPr>
            <a:r>
              <a:rPr lang="en-US" altLang="zh-CN" sz="1400" dirty="0"/>
              <a:t>Fast enough for early detection</a:t>
            </a:r>
          </a:p>
          <a:p>
            <a:pPr marL="342900" indent="-342900">
              <a:buFont typeface="Arial" panose="020B0604020202020204" pitchFamily="34" charset="0"/>
              <a:buChar char="•"/>
            </a:pPr>
            <a:r>
              <a:rPr lang="en-US" altLang="zh-CN" sz="1400" dirty="0"/>
              <a:t>Understand higher-level features of smoke and flame</a:t>
            </a:r>
          </a:p>
          <a:p>
            <a:pPr marL="342900" indent="-342900">
              <a:buFont typeface="Arial" panose="020B0604020202020204" pitchFamily="34" charset="0"/>
              <a:buChar char="•"/>
            </a:pPr>
            <a:r>
              <a:rPr lang="en-US" altLang="zh-CN" sz="1400" dirty="0"/>
              <a:t>Computational saving for on-board computer</a:t>
            </a:r>
          </a:p>
        </p:txBody>
      </p:sp>
    </p:spTree>
    <p:custDataLst>
      <p:tags r:id="rId1"/>
    </p:custDataLst>
    <p:extLst>
      <p:ext uri="{BB962C8B-B14F-4D97-AF65-F5344CB8AC3E}">
        <p14:creationId xmlns:p14="http://schemas.microsoft.com/office/powerpoint/2010/main" val="339499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10FF293-D2F1-4B99-B6EE-E4C012F3C3AB}"/>
              </a:ext>
            </a:extLst>
          </p:cNvPr>
          <p:cNvSpPr txBox="1"/>
          <p:nvPr/>
        </p:nvSpPr>
        <p:spPr>
          <a:xfrm>
            <a:off x="127819" y="112068"/>
            <a:ext cx="7836310"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2. Related Works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7CBB124-58C4-4302-B4B6-C9086B004F3F}"/>
              </a:ext>
            </a:extLst>
          </p:cNvPr>
          <p:cNvSpPr txBox="1"/>
          <p:nvPr/>
        </p:nvSpPr>
        <p:spPr>
          <a:xfrm>
            <a:off x="127819" y="750732"/>
            <a:ext cx="6927272" cy="338554"/>
          </a:xfrm>
          <a:prstGeom prst="rect">
            <a:avLst/>
          </a:prstGeom>
          <a:noFill/>
        </p:spPr>
        <p:txBody>
          <a:bodyPr wrap="square" rtlCol="0">
            <a:spAutoFit/>
          </a:bodyPr>
          <a:lstStyle/>
          <a:p>
            <a:r>
              <a:rPr lang="en-US" altLang="zh-CN" sz="1600" dirty="0"/>
              <a:t>Appliable Wildfire Prediction Schemes</a:t>
            </a:r>
          </a:p>
        </p:txBody>
      </p:sp>
      <p:pic>
        <p:nvPicPr>
          <p:cNvPr id="3" name="图片 2" descr="图示&#10;&#10;描述已自动生成">
            <a:extLst>
              <a:ext uri="{FF2B5EF4-FFF2-40B4-BE49-F238E27FC236}">
                <a16:creationId xmlns:a16="http://schemas.microsoft.com/office/drawing/2014/main" id="{25BB4076-EC32-44B8-9846-ED145901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19" y="1127386"/>
            <a:ext cx="9007533" cy="3653979"/>
          </a:xfrm>
          <a:prstGeom prst="rect">
            <a:avLst/>
          </a:prstGeom>
        </p:spPr>
      </p:pic>
      <p:sp>
        <p:nvSpPr>
          <p:cNvPr id="2" name="矩形 1">
            <a:extLst>
              <a:ext uri="{FF2B5EF4-FFF2-40B4-BE49-F238E27FC236}">
                <a16:creationId xmlns:a16="http://schemas.microsoft.com/office/drawing/2014/main" id="{F2B63B2B-2083-423F-9C30-31D265978C03}"/>
              </a:ext>
            </a:extLst>
          </p:cNvPr>
          <p:cNvSpPr/>
          <p:nvPr/>
        </p:nvSpPr>
        <p:spPr bwMode="auto">
          <a:xfrm>
            <a:off x="7566891" y="2951018"/>
            <a:ext cx="1154545" cy="477982"/>
          </a:xfrm>
          <a:prstGeom prst="rect">
            <a:avLst/>
          </a:prstGeom>
          <a:noFill/>
          <a:ln w="28575" cap="flat" cmpd="sng" algn="ctr">
            <a:solidFill>
              <a:srgbClr val="2BFC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anose="02020603050405020304" pitchFamily="18" charset="0"/>
            </a:endParaRPr>
          </a:p>
        </p:txBody>
      </p:sp>
      <p:sp>
        <p:nvSpPr>
          <p:cNvPr id="5" name="文本框 4">
            <a:extLst>
              <a:ext uri="{FF2B5EF4-FFF2-40B4-BE49-F238E27FC236}">
                <a16:creationId xmlns:a16="http://schemas.microsoft.com/office/drawing/2014/main" id="{902DC846-A3C5-472F-B377-CE97688866C8}"/>
              </a:ext>
            </a:extLst>
          </p:cNvPr>
          <p:cNvSpPr txBox="1"/>
          <p:nvPr/>
        </p:nvSpPr>
        <p:spPr>
          <a:xfrm>
            <a:off x="967740" y="4345619"/>
            <a:ext cx="3177540" cy="1384995"/>
          </a:xfrm>
          <a:prstGeom prst="rect">
            <a:avLst/>
          </a:prstGeom>
          <a:noFill/>
        </p:spPr>
        <p:txBody>
          <a:bodyPr wrap="square" rtlCol="0">
            <a:spAutoFit/>
          </a:bodyPr>
          <a:lstStyle/>
          <a:p>
            <a:pPr marL="342900" indent="-342900">
              <a:buFont typeface="Arial" panose="020B0604020202020204" pitchFamily="34" charset="0"/>
              <a:buChar char="•"/>
            </a:pPr>
            <a:r>
              <a:rPr lang="en-US" altLang="zh-CN" sz="1400" dirty="0"/>
              <a:t>Easier to be deployed for different forest area</a:t>
            </a:r>
          </a:p>
          <a:p>
            <a:pPr marL="342900" indent="-342900">
              <a:buFont typeface="Arial" panose="020B0604020202020204" pitchFamily="34" charset="0"/>
              <a:buChar char="•"/>
            </a:pPr>
            <a:r>
              <a:rPr lang="en-US" altLang="zh-CN" sz="1400" dirty="0"/>
              <a:t>Able to describe the wildfire dynamics</a:t>
            </a:r>
          </a:p>
          <a:p>
            <a:pPr marL="342900" indent="-342900">
              <a:buFont typeface="Arial" panose="020B0604020202020204" pitchFamily="34" charset="0"/>
              <a:buChar char="•"/>
            </a:pPr>
            <a:r>
              <a:rPr lang="en-US" altLang="zh-CN" sz="1400" dirty="0"/>
              <a:t>More mathematical but not reply too much on experience</a:t>
            </a:r>
          </a:p>
        </p:txBody>
      </p:sp>
    </p:spTree>
    <p:custDataLst>
      <p:tags r:id="rId1"/>
    </p:custDataLst>
    <p:extLst>
      <p:ext uri="{BB962C8B-B14F-4D97-AF65-F5344CB8AC3E}">
        <p14:creationId xmlns:p14="http://schemas.microsoft.com/office/powerpoint/2010/main" val="119378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10FF293-D2F1-4B99-B6EE-E4C012F3C3AB}"/>
              </a:ext>
            </a:extLst>
          </p:cNvPr>
          <p:cNvSpPr txBox="1"/>
          <p:nvPr/>
        </p:nvSpPr>
        <p:spPr>
          <a:xfrm>
            <a:off x="127819" y="112068"/>
            <a:ext cx="7836310"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2. Related Works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7CBB124-58C4-4302-B4B6-C9086B004F3F}"/>
              </a:ext>
            </a:extLst>
          </p:cNvPr>
          <p:cNvSpPr txBox="1"/>
          <p:nvPr/>
        </p:nvSpPr>
        <p:spPr>
          <a:xfrm>
            <a:off x="127819" y="732259"/>
            <a:ext cx="6927272" cy="338554"/>
          </a:xfrm>
          <a:prstGeom prst="rect">
            <a:avLst/>
          </a:prstGeom>
          <a:noFill/>
        </p:spPr>
        <p:txBody>
          <a:bodyPr wrap="square" rtlCol="0">
            <a:spAutoFit/>
          </a:bodyPr>
          <a:lstStyle/>
          <a:p>
            <a:r>
              <a:rPr lang="en-US" altLang="zh-CN" sz="1600" dirty="0"/>
              <a:t>Consists of Vision-based Wildfire Tracking</a:t>
            </a:r>
          </a:p>
        </p:txBody>
      </p:sp>
      <p:pic>
        <p:nvPicPr>
          <p:cNvPr id="7" name="图片 6" descr="图示&#10;&#10;描述已自动生成">
            <a:extLst>
              <a:ext uri="{FF2B5EF4-FFF2-40B4-BE49-F238E27FC236}">
                <a16:creationId xmlns:a16="http://schemas.microsoft.com/office/drawing/2014/main" id="{74D0B934-22E9-4B99-A031-176CFD05F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07" y="1037936"/>
            <a:ext cx="7056582" cy="5401380"/>
          </a:xfrm>
          <a:prstGeom prst="rect">
            <a:avLst/>
          </a:prstGeom>
        </p:spPr>
      </p:pic>
      <p:sp>
        <p:nvSpPr>
          <p:cNvPr id="2" name="矩形 1">
            <a:extLst>
              <a:ext uri="{FF2B5EF4-FFF2-40B4-BE49-F238E27FC236}">
                <a16:creationId xmlns:a16="http://schemas.microsoft.com/office/drawing/2014/main" id="{4B8D5C53-6CF4-43E2-A9E0-08A92B5A389D}"/>
              </a:ext>
            </a:extLst>
          </p:cNvPr>
          <p:cNvSpPr/>
          <p:nvPr/>
        </p:nvSpPr>
        <p:spPr bwMode="auto">
          <a:xfrm>
            <a:off x="6173018" y="5783996"/>
            <a:ext cx="1764145" cy="341745"/>
          </a:xfrm>
          <a:prstGeom prst="rect">
            <a:avLst/>
          </a:prstGeom>
          <a:noFill/>
          <a:ln w="28575" cap="flat" cmpd="sng" algn="ctr">
            <a:solidFill>
              <a:srgbClr val="2BFC0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panose="02020603050405020304" pitchFamily="18" charset="0"/>
            </a:endParaRPr>
          </a:p>
        </p:txBody>
      </p:sp>
      <p:sp>
        <p:nvSpPr>
          <p:cNvPr id="3" name="文本框 2">
            <a:extLst>
              <a:ext uri="{FF2B5EF4-FFF2-40B4-BE49-F238E27FC236}">
                <a16:creationId xmlns:a16="http://schemas.microsoft.com/office/drawing/2014/main" id="{BEA503AD-07CB-40EA-8800-F9DA77B2FDF6}"/>
              </a:ext>
            </a:extLst>
          </p:cNvPr>
          <p:cNvSpPr txBox="1"/>
          <p:nvPr/>
        </p:nvSpPr>
        <p:spPr>
          <a:xfrm>
            <a:off x="746760" y="2049780"/>
            <a:ext cx="2103120" cy="738664"/>
          </a:xfrm>
          <a:prstGeom prst="rect">
            <a:avLst/>
          </a:prstGeom>
          <a:noFill/>
        </p:spPr>
        <p:txBody>
          <a:bodyPr wrap="square" rtlCol="0">
            <a:spAutoFit/>
          </a:bodyPr>
          <a:lstStyle/>
          <a:p>
            <a:pPr marL="342900" indent="-342900">
              <a:buFont typeface="Arial" panose="020B0604020202020204" pitchFamily="34" charset="0"/>
              <a:buChar char="•"/>
            </a:pPr>
            <a:r>
              <a:rPr lang="en-US" altLang="zh-CN" sz="1400" dirty="0"/>
              <a:t>Fast enough</a:t>
            </a:r>
          </a:p>
          <a:p>
            <a:pPr marL="342900" indent="-342900">
              <a:buFont typeface="Arial" panose="020B0604020202020204" pitchFamily="34" charset="0"/>
              <a:buChar char="•"/>
            </a:pPr>
            <a:r>
              <a:rPr lang="en-US" altLang="zh-CN" sz="1400" dirty="0"/>
              <a:t>Detection process appliable</a:t>
            </a:r>
            <a:endParaRPr lang="zh-CN" altLang="en-US" sz="1400" dirty="0"/>
          </a:p>
        </p:txBody>
      </p:sp>
    </p:spTree>
    <p:custDataLst>
      <p:tags r:id="rId1"/>
    </p:custDataLst>
    <p:extLst>
      <p:ext uri="{BB962C8B-B14F-4D97-AF65-F5344CB8AC3E}">
        <p14:creationId xmlns:p14="http://schemas.microsoft.com/office/powerpoint/2010/main" val="218608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E1B36267-070A-4B94-8AE9-846790AA827F}"/>
              </a:ext>
            </a:extLst>
          </p:cNvPr>
          <p:cNvSpPr txBox="1"/>
          <p:nvPr/>
        </p:nvSpPr>
        <p:spPr>
          <a:xfrm>
            <a:off x="127819" y="112068"/>
            <a:ext cx="7836310"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3. Objectives</a:t>
            </a:r>
            <a:endParaRPr lang="zh-CN" altLang="en-US" b="1" dirty="0">
              <a:solidFill>
                <a:srgbClr val="6B0922"/>
              </a:solidFill>
              <a:latin typeface="Times New Roman" panose="02020603050405020304" pitchFamily="18" charset="0"/>
              <a:cs typeface="Times New Roman" panose="02020603050405020304" pitchFamily="18" charset="0"/>
            </a:endParaRPr>
          </a:p>
        </p:txBody>
      </p:sp>
      <p:graphicFrame>
        <p:nvGraphicFramePr>
          <p:cNvPr id="14" name="表格 18">
            <a:extLst>
              <a:ext uri="{FF2B5EF4-FFF2-40B4-BE49-F238E27FC236}">
                <a16:creationId xmlns:a16="http://schemas.microsoft.com/office/drawing/2014/main" id="{E07DD2F1-F0D4-41B1-B671-B2FB491B2924}"/>
              </a:ext>
            </a:extLst>
          </p:cNvPr>
          <p:cNvGraphicFramePr>
            <a:graphicFrameLocks noGrp="1"/>
          </p:cNvGraphicFramePr>
          <p:nvPr>
            <p:extLst>
              <p:ext uri="{D42A27DB-BD31-4B8C-83A1-F6EECF244321}">
                <p14:modId xmlns:p14="http://schemas.microsoft.com/office/powerpoint/2010/main" val="3326446128"/>
              </p:ext>
            </p:extLst>
          </p:nvPr>
        </p:nvGraphicFramePr>
        <p:xfrm>
          <a:off x="973731" y="951104"/>
          <a:ext cx="6318701" cy="1823913"/>
        </p:xfrm>
        <a:graphic>
          <a:graphicData uri="http://schemas.openxmlformats.org/drawingml/2006/table">
            <a:tbl>
              <a:tblPr firstRow="1" bandRow="1">
                <a:tableStyleId>{5C22544A-7EE6-4342-B048-85BDC9FD1C3A}</a:tableStyleId>
              </a:tblPr>
              <a:tblGrid>
                <a:gridCol w="2571940">
                  <a:extLst>
                    <a:ext uri="{9D8B030D-6E8A-4147-A177-3AD203B41FA5}">
                      <a16:colId xmlns:a16="http://schemas.microsoft.com/office/drawing/2014/main" val="1857439070"/>
                    </a:ext>
                  </a:extLst>
                </a:gridCol>
                <a:gridCol w="3746761">
                  <a:extLst>
                    <a:ext uri="{9D8B030D-6E8A-4147-A177-3AD203B41FA5}">
                      <a16:colId xmlns:a16="http://schemas.microsoft.com/office/drawing/2014/main" val="2884459874"/>
                    </a:ext>
                  </a:extLst>
                </a:gridCol>
              </a:tblGrid>
              <a:tr h="519315">
                <a:tc>
                  <a:txBody>
                    <a:bodyPr/>
                    <a:lstStyle/>
                    <a:p>
                      <a:pPr algn="ctr"/>
                      <a:r>
                        <a:rPr lang="en-CA" altLang="zh-CN" sz="1400" b="0" i="0" u="none" strike="noStrike" kern="1200" baseline="0" dirty="0">
                          <a:solidFill>
                            <a:schemeClr val="lt1"/>
                          </a:solidFill>
                          <a:latin typeface="Times" panose="02020603050405020304" pitchFamily="18" charset="0"/>
                          <a:ea typeface="+mn-ea"/>
                          <a:cs typeface="Times" panose="02020603050405020304" pitchFamily="18" charset="0"/>
                        </a:rPr>
                        <a:t>Detection objective</a:t>
                      </a:r>
                      <a:endParaRPr lang="zh-CN" altLang="en-US" sz="1400" dirty="0">
                        <a:latin typeface="Times" panose="02020603050405020304" pitchFamily="18" charset="0"/>
                        <a:cs typeface="Times" panose="02020603050405020304" pitchFamily="18" charset="0"/>
                      </a:endParaRPr>
                    </a:p>
                  </a:txBody>
                  <a:tcPr/>
                </a:tc>
                <a:tc>
                  <a:txBody>
                    <a:bodyPr/>
                    <a:lstStyle/>
                    <a:p>
                      <a:r>
                        <a:rPr lang="en-US" altLang="zh-CN" sz="1400" b="0" i="0" u="none" strike="noStrike" kern="1200" baseline="0" dirty="0">
                          <a:solidFill>
                            <a:schemeClr val="lt1"/>
                          </a:solidFill>
                          <a:latin typeface="Times" panose="02020603050405020304" pitchFamily="18" charset="0"/>
                          <a:ea typeface="+mn-ea"/>
                          <a:cs typeface="Times" panose="02020603050405020304" pitchFamily="18" charset="0"/>
                        </a:rPr>
                        <a:t>Design and develop wildfire classification and segmentation schemes for ground workstation and on-board computer of UAV.</a:t>
                      </a:r>
                      <a:endParaRPr lang="zh-CN" alt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1586122136"/>
                  </a:ext>
                </a:extLst>
              </a:tr>
              <a:tr h="514851">
                <a:tc>
                  <a:txBody>
                    <a:bodyPr/>
                    <a:lstStyle/>
                    <a:p>
                      <a:pPr algn="ctr"/>
                      <a:r>
                        <a:rPr lang="en-CA" altLang="zh-CN" sz="1400" b="0" i="0" u="none" strike="noStrike" kern="1200" baseline="0" dirty="0">
                          <a:solidFill>
                            <a:schemeClr val="dk1"/>
                          </a:solidFill>
                          <a:latin typeface="Times" panose="02020603050405020304" pitchFamily="18" charset="0"/>
                          <a:ea typeface="+mn-ea"/>
                          <a:cs typeface="Times" panose="02020603050405020304" pitchFamily="18" charset="0"/>
                        </a:rPr>
                        <a:t>Prediction objective</a:t>
                      </a:r>
                      <a:endParaRPr lang="zh-CN" altLang="en-US" sz="1400" dirty="0">
                        <a:latin typeface="Times" panose="02020603050405020304" pitchFamily="18" charset="0"/>
                        <a:cs typeface="Times" panose="02020603050405020304" pitchFamily="18" charset="0"/>
                      </a:endParaRPr>
                    </a:p>
                  </a:txBody>
                  <a:tcPr/>
                </a:tc>
                <a:tc>
                  <a:txBody>
                    <a:bodyPr/>
                    <a:lstStyle/>
                    <a:p>
                      <a:r>
                        <a:rPr lang="en-US" altLang="zh-CN" sz="1400" b="0" i="0" u="none" strike="noStrike" kern="1200" baseline="0" dirty="0">
                          <a:solidFill>
                            <a:schemeClr val="dk1"/>
                          </a:solidFill>
                          <a:latin typeface="Times" panose="02020603050405020304" pitchFamily="18" charset="0"/>
                          <a:ea typeface="+mn-ea"/>
                          <a:cs typeface="Times" panose="02020603050405020304" pitchFamily="18" charset="0"/>
                        </a:rPr>
                        <a:t>Based on Cellular automata to develop a wildfire spreading model for ground workstation.</a:t>
                      </a:r>
                      <a:endParaRPr lang="zh-CN" alt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4104642338"/>
                  </a:ext>
                </a:extLst>
              </a:tr>
              <a:tr h="574233">
                <a:tc>
                  <a:txBody>
                    <a:bodyPr/>
                    <a:lstStyle/>
                    <a:p>
                      <a:pPr algn="ctr"/>
                      <a:r>
                        <a:rPr lang="en-CA" altLang="zh-CN" sz="1400" b="0" i="0" u="none" strike="noStrike" kern="1200" baseline="0" dirty="0">
                          <a:solidFill>
                            <a:schemeClr val="dk1"/>
                          </a:solidFill>
                          <a:latin typeface="Times" panose="02020603050405020304" pitchFamily="18" charset="0"/>
                          <a:ea typeface="+mn-ea"/>
                          <a:cs typeface="Times" panose="02020603050405020304" pitchFamily="18" charset="0"/>
                        </a:rPr>
                        <a:t>Coverage and tracking objective</a:t>
                      </a:r>
                      <a:endParaRPr lang="zh-CN" altLang="en-US" sz="1400" dirty="0">
                        <a:latin typeface="Times" panose="02020603050405020304" pitchFamily="18" charset="0"/>
                        <a:cs typeface="Times" panose="02020603050405020304" pitchFamily="18" charset="0"/>
                      </a:endParaRPr>
                    </a:p>
                  </a:txBody>
                  <a:tcPr/>
                </a:tc>
                <a:tc>
                  <a:txBody>
                    <a:bodyPr/>
                    <a:lstStyle/>
                    <a:p>
                      <a:r>
                        <a:rPr lang="en-US" altLang="zh-CN" sz="1400" b="0" i="0" u="none" strike="noStrike" kern="1200" baseline="0" dirty="0">
                          <a:solidFill>
                            <a:schemeClr val="dk1"/>
                          </a:solidFill>
                          <a:latin typeface="Times" panose="02020603050405020304" pitchFamily="18" charset="0"/>
                          <a:ea typeface="+mn-ea"/>
                          <a:cs typeface="Times" panose="02020603050405020304" pitchFamily="18" charset="0"/>
                        </a:rPr>
                        <a:t>Design and develop multiple wildfire fronts tracking scheme for on-board computer of UAV.</a:t>
                      </a:r>
                      <a:endParaRPr lang="zh-CN" altLang="en-US" sz="1400" dirty="0">
                        <a:latin typeface="Times" panose="02020603050405020304" pitchFamily="18" charset="0"/>
                        <a:cs typeface="Times" panose="02020603050405020304" pitchFamily="18" charset="0"/>
                      </a:endParaRPr>
                    </a:p>
                  </a:txBody>
                  <a:tcPr/>
                </a:tc>
                <a:extLst>
                  <a:ext uri="{0D108BD9-81ED-4DB2-BD59-A6C34878D82A}">
                    <a16:rowId xmlns:a16="http://schemas.microsoft.com/office/drawing/2014/main" val="2697016669"/>
                  </a:ext>
                </a:extLst>
              </a:tr>
            </a:tbl>
          </a:graphicData>
        </a:graphic>
      </p:graphicFrame>
      <p:pic>
        <p:nvPicPr>
          <p:cNvPr id="4" name="图片 3" descr="图示&#10;&#10;描述已自动生成">
            <a:extLst>
              <a:ext uri="{FF2B5EF4-FFF2-40B4-BE49-F238E27FC236}">
                <a16:creationId xmlns:a16="http://schemas.microsoft.com/office/drawing/2014/main" id="{1EE61DE3-654B-4992-A136-352FFFC25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800" y="2960413"/>
            <a:ext cx="2904561" cy="2946483"/>
          </a:xfrm>
          <a:prstGeom prst="rect">
            <a:avLst/>
          </a:prstGeom>
        </p:spPr>
      </p:pic>
    </p:spTree>
    <p:extLst>
      <p:ext uri="{BB962C8B-B14F-4D97-AF65-F5344CB8AC3E}">
        <p14:creationId xmlns:p14="http://schemas.microsoft.com/office/powerpoint/2010/main" val="109228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27818" y="710825"/>
            <a:ext cx="6576291" cy="338554"/>
          </a:xfrm>
          <a:prstGeom prst="rect">
            <a:avLst/>
          </a:prstGeom>
          <a:noFill/>
        </p:spPr>
        <p:txBody>
          <a:bodyPr wrap="square" rtlCol="0">
            <a:spAutoFit/>
          </a:bodyPr>
          <a:lstStyle/>
          <a:p>
            <a:r>
              <a:rPr lang="en-US" altLang="zh-CN" sz="1600" dirty="0"/>
              <a:t>U-net-based Wildfire Detection</a:t>
            </a:r>
            <a:endParaRPr lang="zh-CN" altLang="en-US" sz="1600" dirty="0"/>
          </a:p>
        </p:txBody>
      </p:sp>
      <p:sp>
        <p:nvSpPr>
          <p:cNvPr id="7" name="矩形 6">
            <a:extLst>
              <a:ext uri="{FF2B5EF4-FFF2-40B4-BE49-F238E27FC236}">
                <a16:creationId xmlns:a16="http://schemas.microsoft.com/office/drawing/2014/main" id="{BBBA2C26-03EE-48F1-AD79-0DB5C1B6CBA7}"/>
              </a:ext>
            </a:extLst>
          </p:cNvPr>
          <p:cNvSpPr/>
          <p:nvPr/>
        </p:nvSpPr>
        <p:spPr bwMode="auto">
          <a:xfrm>
            <a:off x="448030" y="2831435"/>
            <a:ext cx="2413751" cy="83525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400" dirty="0"/>
              <a:t>On-board: U-net-based segmentation (ResNet18-based or even lighter-weight)</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sp>
        <p:nvSpPr>
          <p:cNvPr id="8" name="矩形 7">
            <a:extLst>
              <a:ext uri="{FF2B5EF4-FFF2-40B4-BE49-F238E27FC236}">
                <a16:creationId xmlns:a16="http://schemas.microsoft.com/office/drawing/2014/main" id="{C4A9A3CC-EC6D-410E-93F0-C4541D8A6BEB}"/>
              </a:ext>
            </a:extLst>
          </p:cNvPr>
          <p:cNvSpPr/>
          <p:nvPr/>
        </p:nvSpPr>
        <p:spPr bwMode="auto">
          <a:xfrm>
            <a:off x="2981854" y="2825298"/>
            <a:ext cx="2253673" cy="84138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Ground: U-net-based segmentation (ResNet34 structure, Fastai API)</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sp>
        <p:nvSpPr>
          <p:cNvPr id="9" name="矩形 8">
            <a:extLst>
              <a:ext uri="{FF2B5EF4-FFF2-40B4-BE49-F238E27FC236}">
                <a16:creationId xmlns:a16="http://schemas.microsoft.com/office/drawing/2014/main" id="{72C0BDD5-F6A3-4D47-BB15-BC0E8517185C}"/>
              </a:ext>
            </a:extLst>
          </p:cNvPr>
          <p:cNvSpPr/>
          <p:nvPr/>
        </p:nvSpPr>
        <p:spPr bwMode="auto">
          <a:xfrm>
            <a:off x="2197287" y="1476075"/>
            <a:ext cx="2082800" cy="72690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On-board: ResNet18-based classification (limited accuracy)</a:t>
            </a:r>
            <a:endParaRPr kumimoji="0" lang="zh-CN" altLang="en-US" sz="1400" b="0" i="0" u="none" strike="noStrike" cap="none" normalizeH="0" baseline="0" dirty="0">
              <a:ln>
                <a:noFill/>
              </a:ln>
              <a:solidFill>
                <a:schemeClr val="tx1"/>
              </a:solidFill>
              <a:effectLst/>
              <a:latin typeface="Times" panose="02020603050405020304" pitchFamily="18" charset="0"/>
            </a:endParaRPr>
          </a:p>
        </p:txBody>
      </p:sp>
      <p:grpSp>
        <p:nvGrpSpPr>
          <p:cNvPr id="66" name="组合 65">
            <a:extLst>
              <a:ext uri="{FF2B5EF4-FFF2-40B4-BE49-F238E27FC236}">
                <a16:creationId xmlns:a16="http://schemas.microsoft.com/office/drawing/2014/main" id="{DEA709CB-05B5-4FD7-8323-6110B4155943}"/>
              </a:ext>
            </a:extLst>
          </p:cNvPr>
          <p:cNvGrpSpPr/>
          <p:nvPr/>
        </p:nvGrpSpPr>
        <p:grpSpPr>
          <a:xfrm>
            <a:off x="1197450" y="4289005"/>
            <a:ext cx="4082473" cy="1258781"/>
            <a:chOff x="1208472" y="4219671"/>
            <a:chExt cx="4082473" cy="1258781"/>
          </a:xfrm>
        </p:grpSpPr>
        <p:sp>
          <p:nvSpPr>
            <p:cNvPr id="11" name="矩形 10">
              <a:extLst>
                <a:ext uri="{FF2B5EF4-FFF2-40B4-BE49-F238E27FC236}">
                  <a16:creationId xmlns:a16="http://schemas.microsoft.com/office/drawing/2014/main" id="{548AB49C-213C-4A15-ADC7-3B5B679325DC}"/>
                </a:ext>
              </a:extLst>
            </p:cNvPr>
            <p:cNvSpPr/>
            <p:nvPr/>
          </p:nvSpPr>
          <p:spPr bwMode="auto">
            <a:xfrm>
              <a:off x="1208472" y="4219671"/>
              <a:ext cx="4082473" cy="72690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Optimization: </a:t>
              </a: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Faster detection – Modules of </a:t>
              </a:r>
              <a:r>
                <a:rPr lang="en-US" altLang="zh-CN" sz="1400" dirty="0"/>
                <a:t>S</a:t>
              </a:r>
              <a:r>
                <a:rPr kumimoji="0" lang="en-US" altLang="zh-CN" sz="1400" b="0" i="0" u="none" strike="noStrike" cap="none" normalizeH="0" baseline="0" dirty="0">
                  <a:ln>
                    <a:noFill/>
                  </a:ln>
                  <a:solidFill>
                    <a:schemeClr val="tx1"/>
                  </a:solidFill>
                  <a:effectLst/>
                  <a:latin typeface="Times" panose="02020603050405020304" pitchFamily="18" charset="0"/>
                </a:rPr>
                <a:t>queezeNet</a:t>
              </a:r>
            </a:p>
            <a:p>
              <a:r>
                <a:rPr lang="en-US" altLang="zh-CN" sz="1400" dirty="0"/>
                <a:t>False positive problem – Attention mechanism</a:t>
              </a:r>
              <a:endParaRPr kumimoji="0" lang="en-US" altLang="zh-CN" sz="1400" b="0" i="0" u="none" strike="noStrike" cap="none" normalizeH="0" baseline="0" dirty="0">
                <a:ln>
                  <a:noFill/>
                </a:ln>
                <a:solidFill>
                  <a:schemeClr val="tx1"/>
                </a:solidFill>
                <a:effectLst/>
                <a:latin typeface="Times"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a:ln>
                  <a:noFill/>
                </a:ln>
                <a:solidFill>
                  <a:schemeClr val="tx1"/>
                </a:solidFill>
                <a:effectLst/>
                <a:latin typeface="Times" panose="02020603050405020304" pitchFamily="18" charset="0"/>
              </a:endParaRPr>
            </a:p>
          </p:txBody>
        </p:sp>
        <p:sp>
          <p:nvSpPr>
            <p:cNvPr id="16" name="矩形 15">
              <a:extLst>
                <a:ext uri="{FF2B5EF4-FFF2-40B4-BE49-F238E27FC236}">
                  <a16:creationId xmlns:a16="http://schemas.microsoft.com/office/drawing/2014/main" id="{ACE9513A-2B2F-4A4C-8806-0B273372DFED}"/>
                </a:ext>
              </a:extLst>
            </p:cNvPr>
            <p:cNvSpPr/>
            <p:nvPr/>
          </p:nvSpPr>
          <p:spPr bwMode="auto">
            <a:xfrm>
              <a:off x="1208472" y="4934933"/>
              <a:ext cx="4082473" cy="54351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rPr>
                <a:t>On-board co-operate with:</a:t>
              </a:r>
            </a:p>
            <a:p>
              <a:pPr marL="0" marR="0" indent="0" algn="l" defTabSz="914400" rtl="0" eaLnBrk="0" fontAlgn="base" latinLnBrk="0" hangingPunct="0">
                <a:lnSpc>
                  <a:spcPct val="100000"/>
                </a:lnSpc>
                <a:spcBef>
                  <a:spcPct val="0"/>
                </a:spcBef>
                <a:spcAft>
                  <a:spcPct val="0"/>
                </a:spcAft>
                <a:buClrTx/>
                <a:buSzTx/>
                <a:buFontTx/>
                <a:buNone/>
                <a:tabLst/>
              </a:pPr>
              <a:r>
                <a:rPr lang="en-US" altLang="zh-CN" sz="1400" dirty="0"/>
                <a:t>Path planning of UAV, control of G</a:t>
              </a:r>
              <a:r>
                <a:rPr kumimoji="0" lang="en-US" altLang="zh-CN" sz="1400" b="0" i="0" u="none" strike="noStrike" cap="none" normalizeH="0" baseline="0" dirty="0">
                  <a:ln>
                    <a:noFill/>
                  </a:ln>
                  <a:solidFill>
                    <a:schemeClr val="tx1"/>
                  </a:solidFill>
                  <a:effectLst/>
                  <a:latin typeface="Times" panose="02020603050405020304" pitchFamily="18" charset="0"/>
                </a:rPr>
                <a:t>imbal, …</a:t>
              </a:r>
              <a:endParaRPr kumimoji="0" lang="zh-CN" altLang="en-US" sz="1600" b="0" i="0" u="none" strike="noStrike" cap="none" normalizeH="0" baseline="0" dirty="0">
                <a:ln>
                  <a:noFill/>
                </a:ln>
                <a:solidFill>
                  <a:schemeClr val="tx1"/>
                </a:solidFill>
                <a:effectLst/>
                <a:latin typeface="Times" panose="02020603050405020304" pitchFamily="18" charset="0"/>
              </a:endParaRPr>
            </a:p>
          </p:txBody>
        </p:sp>
      </p:grpSp>
      <p:sp>
        <p:nvSpPr>
          <p:cNvPr id="18" name="流程图: 磁盘 17">
            <a:extLst>
              <a:ext uri="{FF2B5EF4-FFF2-40B4-BE49-F238E27FC236}">
                <a16:creationId xmlns:a16="http://schemas.microsoft.com/office/drawing/2014/main" id="{D4BA9D0F-3C4F-4476-A9E9-C1EFDE3118E4}"/>
              </a:ext>
            </a:extLst>
          </p:cNvPr>
          <p:cNvSpPr/>
          <p:nvPr/>
        </p:nvSpPr>
        <p:spPr bwMode="auto">
          <a:xfrm>
            <a:off x="127818" y="1236482"/>
            <a:ext cx="1625600" cy="1200729"/>
          </a:xfrm>
          <a:prstGeom prst="flowChartMagneticDisk">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altLang="zh-CN" sz="1400" b="0" i="0" u="none" strike="noStrike" cap="none" normalizeH="0" baseline="0" dirty="0">
                <a:ln>
                  <a:noFill/>
                </a:ln>
                <a:solidFill>
                  <a:schemeClr val="tx1"/>
                </a:solidFill>
                <a:effectLst/>
                <a:latin typeface="Times" panose="02020603050405020304" pitchFamily="18" charset="0"/>
              </a:rPr>
              <a:t>RGB video streams, Infrared camera information</a:t>
            </a:r>
            <a:endParaRPr kumimoji="0" lang="zh-CN" altLang="en-US" sz="1400" b="0" i="0" u="none" strike="noStrike" cap="none" normalizeH="0" baseline="0" dirty="0">
              <a:ln>
                <a:noFill/>
              </a:ln>
              <a:solidFill>
                <a:schemeClr val="tx1"/>
              </a:solidFill>
              <a:effectLst/>
              <a:latin typeface="Times" panose="02020603050405020304"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panose="02020603050405020304" pitchFamily="18" charset="0"/>
            </a:endParaRPr>
          </a:p>
        </p:txBody>
      </p:sp>
      <p:cxnSp>
        <p:nvCxnSpPr>
          <p:cNvPr id="20" name="直接箭头连接符 19">
            <a:extLst>
              <a:ext uri="{FF2B5EF4-FFF2-40B4-BE49-F238E27FC236}">
                <a16:creationId xmlns:a16="http://schemas.microsoft.com/office/drawing/2014/main" id="{DFB2601D-46C7-4869-88BE-6BB58D730797}"/>
              </a:ext>
            </a:extLst>
          </p:cNvPr>
          <p:cNvCxnSpPr>
            <a:stCxn id="18" idx="4"/>
            <a:endCxn id="9" idx="1"/>
          </p:cNvCxnSpPr>
          <p:nvPr/>
        </p:nvCxnSpPr>
        <p:spPr bwMode="auto">
          <a:xfrm>
            <a:off x="1753418" y="1836847"/>
            <a:ext cx="443869" cy="268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a:extLst>
              <a:ext uri="{FF2B5EF4-FFF2-40B4-BE49-F238E27FC236}">
                <a16:creationId xmlns:a16="http://schemas.microsoft.com/office/drawing/2014/main" id="{B9556026-13C6-4BE9-B500-2F7B90BFB181}"/>
              </a:ext>
            </a:extLst>
          </p:cNvPr>
          <p:cNvCxnSpPr>
            <a:stCxn id="9" idx="2"/>
          </p:cNvCxnSpPr>
          <p:nvPr/>
        </p:nvCxnSpPr>
        <p:spPr bwMode="auto">
          <a:xfrm>
            <a:off x="3238687" y="2202980"/>
            <a:ext cx="0" cy="23423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连接符: 肘形 24">
            <a:extLst>
              <a:ext uri="{FF2B5EF4-FFF2-40B4-BE49-F238E27FC236}">
                <a16:creationId xmlns:a16="http://schemas.microsoft.com/office/drawing/2014/main" id="{DD0E92E4-FB29-4C94-8626-4E0F98EFBA9E}"/>
              </a:ext>
            </a:extLst>
          </p:cNvPr>
          <p:cNvCxnSpPr>
            <a:cxnSpLocks/>
            <a:endCxn id="7" idx="0"/>
          </p:cNvCxnSpPr>
          <p:nvPr/>
        </p:nvCxnSpPr>
        <p:spPr bwMode="auto">
          <a:xfrm rot="10800000" flipV="1">
            <a:off x="1654907" y="2437211"/>
            <a:ext cx="1583785" cy="394224"/>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连接符: 肘形 26">
            <a:extLst>
              <a:ext uri="{FF2B5EF4-FFF2-40B4-BE49-F238E27FC236}">
                <a16:creationId xmlns:a16="http://schemas.microsoft.com/office/drawing/2014/main" id="{0B427421-F624-42F2-A765-E00275FCD87F}"/>
              </a:ext>
            </a:extLst>
          </p:cNvPr>
          <p:cNvCxnSpPr>
            <a:endCxn id="8" idx="0"/>
          </p:cNvCxnSpPr>
          <p:nvPr/>
        </p:nvCxnSpPr>
        <p:spPr bwMode="auto">
          <a:xfrm>
            <a:off x="3238687" y="2437211"/>
            <a:ext cx="870004" cy="388087"/>
          </a:xfrm>
          <a:prstGeom prst="bent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a:extLst>
              <a:ext uri="{FF2B5EF4-FFF2-40B4-BE49-F238E27FC236}">
                <a16:creationId xmlns:a16="http://schemas.microsoft.com/office/drawing/2014/main" id="{F169A44E-B91F-4CA6-8C96-5D3D52536670}"/>
              </a:ext>
            </a:extLst>
          </p:cNvPr>
          <p:cNvCxnSpPr>
            <a:endCxn id="11" idx="0"/>
          </p:cNvCxnSpPr>
          <p:nvPr/>
        </p:nvCxnSpPr>
        <p:spPr bwMode="auto">
          <a:xfrm>
            <a:off x="3238687" y="3924299"/>
            <a:ext cx="0" cy="3647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连接符: 肘形 32">
            <a:extLst>
              <a:ext uri="{FF2B5EF4-FFF2-40B4-BE49-F238E27FC236}">
                <a16:creationId xmlns:a16="http://schemas.microsoft.com/office/drawing/2014/main" id="{DA2CBA1B-B72F-4DF0-848B-F5BF0853BFDF}"/>
              </a:ext>
            </a:extLst>
          </p:cNvPr>
          <p:cNvCxnSpPr>
            <a:cxnSpLocks/>
            <a:stCxn id="7" idx="2"/>
          </p:cNvCxnSpPr>
          <p:nvPr/>
        </p:nvCxnSpPr>
        <p:spPr bwMode="auto">
          <a:xfrm rot="16200000" flipH="1">
            <a:off x="2189573" y="3132020"/>
            <a:ext cx="257612" cy="1326946"/>
          </a:xfrm>
          <a:prstGeom prst="bentConnector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连接符: 肘形 34">
            <a:extLst>
              <a:ext uri="{FF2B5EF4-FFF2-40B4-BE49-F238E27FC236}">
                <a16:creationId xmlns:a16="http://schemas.microsoft.com/office/drawing/2014/main" id="{FE25AF34-B94F-47E7-89A1-77DE3FC6E634}"/>
              </a:ext>
            </a:extLst>
          </p:cNvPr>
          <p:cNvCxnSpPr>
            <a:stCxn id="8" idx="2"/>
          </p:cNvCxnSpPr>
          <p:nvPr/>
        </p:nvCxnSpPr>
        <p:spPr bwMode="auto">
          <a:xfrm rot="5400000">
            <a:off x="3416466" y="3232074"/>
            <a:ext cx="257612" cy="1126838"/>
          </a:xfrm>
          <a:prstGeom prst="bentConnector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5" name="组合 64">
            <a:extLst>
              <a:ext uri="{FF2B5EF4-FFF2-40B4-BE49-F238E27FC236}">
                <a16:creationId xmlns:a16="http://schemas.microsoft.com/office/drawing/2014/main" id="{B4602021-3AA3-4957-A2A1-688D5373C369}"/>
              </a:ext>
            </a:extLst>
          </p:cNvPr>
          <p:cNvGrpSpPr/>
          <p:nvPr/>
        </p:nvGrpSpPr>
        <p:grpSpPr>
          <a:xfrm>
            <a:off x="5399995" y="1254503"/>
            <a:ext cx="3566728" cy="4293283"/>
            <a:chOff x="5411017" y="941657"/>
            <a:chExt cx="3566728" cy="4741141"/>
          </a:xfrm>
        </p:grpSpPr>
        <p:sp>
          <p:nvSpPr>
            <p:cNvPr id="45" name="矩形 44">
              <a:extLst>
                <a:ext uri="{FF2B5EF4-FFF2-40B4-BE49-F238E27FC236}">
                  <a16:creationId xmlns:a16="http://schemas.microsoft.com/office/drawing/2014/main" id="{3C1C8B19-1385-41F1-BC21-A14ECD43B2D1}"/>
                </a:ext>
              </a:extLst>
            </p:cNvPr>
            <p:cNvSpPr/>
            <p:nvPr/>
          </p:nvSpPr>
          <p:spPr bwMode="auto">
            <a:xfrm>
              <a:off x="5740239" y="2320095"/>
              <a:ext cx="2966752" cy="64397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400" dirty="0"/>
                <a:t>ResNet structure performed best in most competitions in recent years.</a:t>
              </a:r>
            </a:p>
          </p:txBody>
        </p:sp>
        <p:sp>
          <p:nvSpPr>
            <p:cNvPr id="46" name="矩形 45">
              <a:extLst>
                <a:ext uri="{FF2B5EF4-FFF2-40B4-BE49-F238E27FC236}">
                  <a16:creationId xmlns:a16="http://schemas.microsoft.com/office/drawing/2014/main" id="{6455942C-4496-4640-8F5E-0FCAF9E2BF1C}"/>
                </a:ext>
              </a:extLst>
            </p:cNvPr>
            <p:cNvSpPr/>
            <p:nvPr/>
          </p:nvSpPr>
          <p:spPr bwMode="auto">
            <a:xfrm>
              <a:off x="5411017" y="941657"/>
              <a:ext cx="3566728" cy="474114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400" dirty="0"/>
                <a:t>It is such designed as considering:</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altLang="zh-CN" sz="1400" b="0" i="0" u="none" strike="noStrike" cap="none" normalizeH="0" baseline="0" dirty="0">
                <a:ln>
                  <a:noFill/>
                </a:ln>
                <a:solidFill>
                  <a:schemeClr val="tx1"/>
                </a:solidFill>
                <a:effectLst/>
                <a:latin typeface="Times" panose="02020603050405020304" pitchFamily="18" charset="0"/>
              </a:endParaRPr>
            </a:p>
          </p:txBody>
        </p:sp>
        <p:sp>
          <p:nvSpPr>
            <p:cNvPr id="47" name="矩形 46">
              <a:extLst>
                <a:ext uri="{FF2B5EF4-FFF2-40B4-BE49-F238E27FC236}">
                  <a16:creationId xmlns:a16="http://schemas.microsoft.com/office/drawing/2014/main" id="{F901E04B-8EDB-4FFF-919F-E622DBA30ECC}"/>
                </a:ext>
              </a:extLst>
            </p:cNvPr>
            <p:cNvSpPr/>
            <p:nvPr/>
          </p:nvSpPr>
          <p:spPr bwMode="auto">
            <a:xfrm>
              <a:off x="5740239" y="1379529"/>
              <a:ext cx="2966752" cy="64397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400" dirty="0"/>
                <a:t>U-net is appropriate for complex sematic segmentation</a:t>
              </a:r>
              <a:r>
                <a:rPr lang="en-US" altLang="zh-CN" sz="1600" dirty="0"/>
                <a:t>.</a:t>
              </a:r>
            </a:p>
          </p:txBody>
        </p:sp>
        <p:cxnSp>
          <p:nvCxnSpPr>
            <p:cNvPr id="49" name="直接箭头连接符 48">
              <a:extLst>
                <a:ext uri="{FF2B5EF4-FFF2-40B4-BE49-F238E27FC236}">
                  <a16:creationId xmlns:a16="http://schemas.microsoft.com/office/drawing/2014/main" id="{D7EA6651-0E92-46C2-8FC6-96373D9EACCB}"/>
                </a:ext>
              </a:extLst>
            </p:cNvPr>
            <p:cNvCxnSpPr>
              <a:cxnSpLocks/>
              <a:stCxn id="45" idx="0"/>
              <a:endCxn id="47" idx="2"/>
            </p:cNvCxnSpPr>
            <p:nvPr/>
          </p:nvCxnSpPr>
          <p:spPr bwMode="auto">
            <a:xfrm flipV="1">
              <a:off x="7223615" y="2023506"/>
              <a:ext cx="0" cy="29658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a:extLst>
                <a:ext uri="{FF2B5EF4-FFF2-40B4-BE49-F238E27FC236}">
                  <a16:creationId xmlns:a16="http://schemas.microsoft.com/office/drawing/2014/main" id="{1C99DDD4-2645-4C07-A818-14B14D5FC180}"/>
                </a:ext>
              </a:extLst>
            </p:cNvPr>
            <p:cNvCxnSpPr>
              <a:cxnSpLocks/>
              <a:stCxn id="48" idx="0"/>
              <a:endCxn id="45" idx="2"/>
            </p:cNvCxnSpPr>
            <p:nvPr/>
          </p:nvCxnSpPr>
          <p:spPr bwMode="auto">
            <a:xfrm flipV="1">
              <a:off x="7223615" y="2964072"/>
              <a:ext cx="0" cy="33581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4" name="组合 63">
              <a:extLst>
                <a:ext uri="{FF2B5EF4-FFF2-40B4-BE49-F238E27FC236}">
                  <a16:creationId xmlns:a16="http://schemas.microsoft.com/office/drawing/2014/main" id="{CCD8E2A6-5AAF-4AD0-9CAC-2DE52EEC58A4}"/>
                </a:ext>
              </a:extLst>
            </p:cNvPr>
            <p:cNvGrpSpPr/>
            <p:nvPr/>
          </p:nvGrpSpPr>
          <p:grpSpPr>
            <a:xfrm>
              <a:off x="5740239" y="3299886"/>
              <a:ext cx="2966752" cy="1070298"/>
              <a:chOff x="5740239" y="3299886"/>
              <a:chExt cx="2966752" cy="1070298"/>
            </a:xfrm>
          </p:grpSpPr>
          <p:sp>
            <p:nvSpPr>
              <p:cNvPr id="48" name="矩形 47">
                <a:extLst>
                  <a:ext uri="{FF2B5EF4-FFF2-40B4-BE49-F238E27FC236}">
                    <a16:creationId xmlns:a16="http://schemas.microsoft.com/office/drawing/2014/main" id="{EB72B566-1323-46D7-93A3-4C8991467B1F}"/>
                  </a:ext>
                </a:extLst>
              </p:cNvPr>
              <p:cNvSpPr/>
              <p:nvPr/>
            </p:nvSpPr>
            <p:spPr bwMode="auto">
              <a:xfrm>
                <a:off x="5740239" y="3299886"/>
                <a:ext cx="2966752" cy="5357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sz="1400" dirty="0"/>
                  <a:t>SqueezeNet modules decrease the parameter size a lot.</a:t>
                </a:r>
              </a:p>
            </p:txBody>
          </p:sp>
          <p:sp>
            <p:nvSpPr>
              <p:cNvPr id="55" name="矩形 54">
                <a:extLst>
                  <a:ext uri="{FF2B5EF4-FFF2-40B4-BE49-F238E27FC236}">
                    <a16:creationId xmlns:a16="http://schemas.microsoft.com/office/drawing/2014/main" id="{77884293-321E-41AC-8F0A-0C71BFC57050}"/>
                  </a:ext>
                </a:extLst>
              </p:cNvPr>
              <p:cNvSpPr/>
              <p:nvPr/>
            </p:nvSpPr>
            <p:spPr bwMode="auto">
              <a:xfrm>
                <a:off x="5740239" y="3834398"/>
                <a:ext cx="2966752" cy="5357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sz="1400" dirty="0"/>
                  <a:t>Attention gate is helpful in decreasing false positive.</a:t>
                </a:r>
              </a:p>
            </p:txBody>
          </p:sp>
        </p:grpSp>
        <p:sp>
          <p:nvSpPr>
            <p:cNvPr id="56" name="矩形 55">
              <a:extLst>
                <a:ext uri="{FF2B5EF4-FFF2-40B4-BE49-F238E27FC236}">
                  <a16:creationId xmlns:a16="http://schemas.microsoft.com/office/drawing/2014/main" id="{A4664FA8-E7BA-4C26-A687-936907335A58}"/>
                </a:ext>
              </a:extLst>
            </p:cNvPr>
            <p:cNvSpPr/>
            <p:nvPr/>
          </p:nvSpPr>
          <p:spPr bwMode="auto">
            <a:xfrm>
              <a:off x="5740239" y="4752896"/>
              <a:ext cx="2966752" cy="53578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altLang="zh-CN" sz="1400" dirty="0"/>
                <a:t>Fastai is helpful in fast fine-tunning the network.</a:t>
              </a:r>
            </a:p>
          </p:txBody>
        </p:sp>
        <p:cxnSp>
          <p:nvCxnSpPr>
            <p:cNvPr id="58" name="直接箭头连接符 57">
              <a:extLst>
                <a:ext uri="{FF2B5EF4-FFF2-40B4-BE49-F238E27FC236}">
                  <a16:creationId xmlns:a16="http://schemas.microsoft.com/office/drawing/2014/main" id="{8B29CF8C-2383-40B5-9DB2-C461EC531A2E}"/>
                </a:ext>
              </a:extLst>
            </p:cNvPr>
            <p:cNvCxnSpPr>
              <a:stCxn id="56" idx="0"/>
              <a:endCxn id="55" idx="2"/>
            </p:cNvCxnSpPr>
            <p:nvPr/>
          </p:nvCxnSpPr>
          <p:spPr bwMode="auto">
            <a:xfrm flipV="1">
              <a:off x="7223615" y="4370184"/>
              <a:ext cx="0" cy="38271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99755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1EA1E6-0700-4DF0-AA48-EC4503DEBE83}"/>
              </a:ext>
            </a:extLst>
          </p:cNvPr>
          <p:cNvSpPr txBox="1"/>
          <p:nvPr/>
        </p:nvSpPr>
        <p:spPr>
          <a:xfrm>
            <a:off x="127818" y="112068"/>
            <a:ext cx="8647881" cy="461665"/>
          </a:xfrm>
          <a:prstGeom prst="rect">
            <a:avLst/>
          </a:prstGeom>
          <a:noFill/>
        </p:spPr>
        <p:txBody>
          <a:bodyPr wrap="square" rtlCol="0">
            <a:spAutoFit/>
          </a:bodyPr>
          <a:lstStyle/>
          <a:p>
            <a:r>
              <a:rPr lang="en-US" altLang="zh-CN" b="1" dirty="0">
                <a:solidFill>
                  <a:srgbClr val="6B0922"/>
                </a:solidFill>
                <a:latin typeface="Times New Roman" panose="02020603050405020304" pitchFamily="18" charset="0"/>
                <a:cs typeface="Times New Roman" panose="02020603050405020304" pitchFamily="18" charset="0"/>
              </a:rPr>
              <a:t>4. Methodologies</a:t>
            </a:r>
            <a:endParaRPr lang="zh-CN" altLang="en-US" b="1" dirty="0">
              <a:solidFill>
                <a:srgbClr val="6B0922"/>
              </a:solidFill>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FA474734-A393-475E-9A12-E848812751A0}"/>
              </a:ext>
            </a:extLst>
          </p:cNvPr>
          <p:cNvSpPr txBox="1"/>
          <p:nvPr/>
        </p:nvSpPr>
        <p:spPr>
          <a:xfrm>
            <a:off x="127818" y="703251"/>
            <a:ext cx="6576291" cy="338554"/>
          </a:xfrm>
          <a:prstGeom prst="rect">
            <a:avLst/>
          </a:prstGeom>
          <a:noFill/>
        </p:spPr>
        <p:txBody>
          <a:bodyPr wrap="square" rtlCol="0">
            <a:spAutoFit/>
          </a:bodyPr>
          <a:lstStyle/>
          <a:p>
            <a:r>
              <a:rPr lang="en-US" altLang="zh-CN" sz="1600" dirty="0"/>
              <a:t>U-net-based Wildfire Detection</a:t>
            </a:r>
            <a:endParaRPr lang="zh-CN" altLang="en-US" sz="1600" dirty="0"/>
          </a:p>
        </p:txBody>
      </p:sp>
      <p:grpSp>
        <p:nvGrpSpPr>
          <p:cNvPr id="26" name="组合 25">
            <a:extLst>
              <a:ext uri="{FF2B5EF4-FFF2-40B4-BE49-F238E27FC236}">
                <a16:creationId xmlns:a16="http://schemas.microsoft.com/office/drawing/2014/main" id="{F1474731-FF0F-4B42-B029-E38EB8618512}"/>
              </a:ext>
            </a:extLst>
          </p:cNvPr>
          <p:cNvGrpSpPr/>
          <p:nvPr/>
        </p:nvGrpSpPr>
        <p:grpSpPr>
          <a:xfrm>
            <a:off x="642053" y="1036006"/>
            <a:ext cx="7633729" cy="4750906"/>
            <a:chOff x="4572000" y="738895"/>
            <a:chExt cx="4451057" cy="2559606"/>
          </a:xfrm>
        </p:grpSpPr>
        <p:pic>
          <p:nvPicPr>
            <p:cNvPr id="28" name="图片 27" descr="图示&#10;&#10;描述已自动生成">
              <a:extLst>
                <a:ext uri="{FF2B5EF4-FFF2-40B4-BE49-F238E27FC236}">
                  <a16:creationId xmlns:a16="http://schemas.microsoft.com/office/drawing/2014/main" id="{85053752-AB68-4F2A-BD11-60D25FC25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738895"/>
              <a:ext cx="4305126" cy="2191421"/>
            </a:xfrm>
            <a:prstGeom prst="rect">
              <a:avLst/>
            </a:prstGeom>
          </p:spPr>
        </p:pic>
        <p:sp>
          <p:nvSpPr>
            <p:cNvPr id="29" name="文本框 28">
              <a:extLst>
                <a:ext uri="{FF2B5EF4-FFF2-40B4-BE49-F238E27FC236}">
                  <a16:creationId xmlns:a16="http://schemas.microsoft.com/office/drawing/2014/main" id="{7C3CE22B-8244-4589-BB0C-6546FB1B9481}"/>
                </a:ext>
              </a:extLst>
            </p:cNvPr>
            <p:cNvSpPr txBox="1"/>
            <p:nvPr/>
          </p:nvSpPr>
          <p:spPr>
            <a:xfrm>
              <a:off x="5290945" y="2990724"/>
              <a:ext cx="3732112" cy="307777"/>
            </a:xfrm>
            <a:prstGeom prst="rect">
              <a:avLst/>
            </a:prstGeom>
            <a:noFill/>
          </p:spPr>
          <p:txBody>
            <a:bodyPr wrap="none" rtlCol="0">
              <a:spAutoFit/>
            </a:bodyPr>
            <a:lstStyle/>
            <a:p>
              <a:r>
                <a:rPr lang="en-US" altLang="zh-CN" sz="1400" dirty="0"/>
                <a:t>ResNet18-based U-net for wildfire segmentation </a:t>
              </a:r>
              <a:endParaRPr lang="zh-CN" altLang="en-US" sz="1400" dirty="0"/>
            </a:p>
          </p:txBody>
        </p:sp>
      </p:grpSp>
    </p:spTree>
    <p:extLst>
      <p:ext uri="{BB962C8B-B14F-4D97-AF65-F5344CB8AC3E}">
        <p14:creationId xmlns:p14="http://schemas.microsoft.com/office/powerpoint/2010/main" val="18435640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d52c8ac6-bee5-4c73-9a6c-4a0eca19d3a1&quot;,&quot;Name&quot;:&quot;自定义&quot;,&quot;Kind&quot;:&quot;Custom&quot;,&quot;OldGuidesSetting&quot;:{&quot;HeaderHeight&quot;:7.0,&quot;FooterHeight&quot;:5.0,&quot;SideMargin&quot;:4.0,&quot;TopMargin&quot;:10.0,&quot;BottomMargin&quot;:0.0,&quot;IntervalMargin&quot;:0.0}}"/>
</p:tagLst>
</file>

<file path=ppt/tags/tag2.xml><?xml version="1.0" encoding="utf-8"?>
<p:tagLst xmlns:a="http://schemas.openxmlformats.org/drawingml/2006/main" xmlns:r="http://schemas.openxmlformats.org/officeDocument/2006/relationships" xmlns:p="http://schemas.openxmlformats.org/presentationml/2006/main">
  <p:tag name="ISLIDE.DIAGRAM" val="#217621;"/>
</p:tagLst>
</file>

<file path=ppt/tags/tag3.xml><?xml version="1.0" encoding="utf-8"?>
<p:tagLst xmlns:a="http://schemas.openxmlformats.org/drawingml/2006/main" xmlns:r="http://schemas.openxmlformats.org/officeDocument/2006/relationships" xmlns:p="http://schemas.openxmlformats.org/presentationml/2006/main">
  <p:tag name="ISLIDE.DIAGRAM" val="#217621;"/>
</p:tagLst>
</file>

<file path=ppt/tags/tag4.xml><?xml version="1.0" encoding="utf-8"?>
<p:tagLst xmlns:a="http://schemas.openxmlformats.org/drawingml/2006/main" xmlns:r="http://schemas.openxmlformats.org/officeDocument/2006/relationships" xmlns:p="http://schemas.openxmlformats.org/presentationml/2006/main">
  <p:tag name="ISLIDE.DIAGRAM" val="#217621;"/>
</p:tagLst>
</file>

<file path=ppt/theme/theme1.xml><?xml version="1.0" encoding="utf-8"?>
<a:theme xmlns:a="http://schemas.openxmlformats.org/drawingml/2006/main" name="主题1">
  <a:themeElements>
    <a:clrScheme name="红色">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fontScheme name="Concordia-PPT">
      <a:majorFont>
        <a:latin typeface="GillSans Bold"/>
        <a:ea typeface=""/>
        <a:cs typeface=""/>
      </a:majorFont>
      <a:minorFont>
        <a:latin typeface="Gil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Concordia-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ncordia-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ncordia-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ncordia-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ncordia-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ncordia-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ncordia-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ncordia-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ncordia-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ncordia-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ncordia-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ncordia-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主题1" id="{7F99B399-1EF6-4509-8D2B-CE4997ADD51E}" vid="{6B161ED7-6442-4036-B93B-67AA773A073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红色">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ppt/theme/themeOverride2.xml><?xml version="1.0" encoding="utf-8"?>
<a:themeOverride xmlns:a="http://schemas.openxmlformats.org/drawingml/2006/main">
  <a:clrScheme name="红色">
    <a:dk1>
      <a:srgbClr val="000000"/>
    </a:dk1>
    <a:lt1>
      <a:srgbClr val="FFFFFF"/>
    </a:lt1>
    <a:dk2>
      <a:srgbClr val="778495"/>
    </a:dk2>
    <a:lt2>
      <a:srgbClr val="F0F0F0"/>
    </a:lt2>
    <a:accent1>
      <a:srgbClr val="BD374A"/>
    </a:accent1>
    <a:accent2>
      <a:srgbClr val="6A868F"/>
    </a:accent2>
    <a:accent3>
      <a:srgbClr val="31778E"/>
    </a:accent3>
    <a:accent4>
      <a:srgbClr val="D6C88B"/>
    </a:accent4>
    <a:accent5>
      <a:srgbClr val="D66E49"/>
    </a:accent5>
    <a:accent6>
      <a:srgbClr val="649EB2"/>
    </a:accent6>
    <a:hlink>
      <a:srgbClr val="BD374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Concordia_PPT</Template>
  <TotalTime>14988</TotalTime>
  <Words>1516</Words>
  <Application>Microsoft Office PowerPoint</Application>
  <PresentationFormat>全屏显示(4:3)</PresentationFormat>
  <Paragraphs>172</Paragraphs>
  <Slides>22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22</vt:i4>
      </vt:variant>
    </vt:vector>
  </HeadingPairs>
  <TitlesOfParts>
    <vt:vector size="29" baseType="lpstr">
      <vt:lpstr>GillSans Bold</vt:lpstr>
      <vt:lpstr>等线</vt:lpstr>
      <vt:lpstr>Arial</vt:lpstr>
      <vt:lpstr>Cambria Math</vt:lpstr>
      <vt:lpstr>Times</vt:lpstr>
      <vt:lpstr>Times New Roman</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邢 哲文</dc:creator>
  <cp:lastModifiedBy>Linhan Qiao</cp:lastModifiedBy>
  <cp:revision>234</cp:revision>
  <dcterms:created xsi:type="dcterms:W3CDTF">2021-04-13T13:50:46Z</dcterms:created>
  <dcterms:modified xsi:type="dcterms:W3CDTF">2021-12-12T04:22:22Z</dcterms:modified>
</cp:coreProperties>
</file>